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9" r:id="rId4"/>
    <p:sldId id="261" r:id="rId5"/>
    <p:sldId id="263" r:id="rId6"/>
    <p:sldId id="260" r:id="rId7"/>
    <p:sldId id="262" r:id="rId8"/>
    <p:sldId id="264" r:id="rId9"/>
    <p:sldId id="267" r:id="rId10"/>
    <p:sldId id="266" r:id="rId11"/>
    <p:sldId id="268" r:id="rId12"/>
    <p:sldId id="265" r:id="rId13"/>
    <p:sldId id="279" r:id="rId14"/>
    <p:sldId id="271" r:id="rId15"/>
    <p:sldId id="273" r:id="rId16"/>
    <p:sldId id="274" r:id="rId17"/>
    <p:sldId id="275" r:id="rId18"/>
    <p:sldId id="278" r:id="rId19"/>
    <p:sldId id="276" r:id="rId20"/>
    <p:sldId id="280" r:id="rId21"/>
    <p:sldId id="277" r:id="rId2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91" autoAdjust="0"/>
    <p:restoredTop sz="94660"/>
  </p:normalViewPr>
  <p:slideViewPr>
    <p:cSldViewPr snapToGrid="0">
      <p:cViewPr varScale="1">
        <p:scale>
          <a:sx n="109" d="100"/>
          <a:sy n="109" d="100"/>
        </p:scale>
        <p:origin x="7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1/9/2022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587651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1/9/2022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4288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1/9/2022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079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1/9/2022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0965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1/9/2022</a:t>
            </a:fld>
            <a:endParaRPr lang="en-US" dirty="0"/>
          </a:p>
        </p:txBody>
      </p:sp>
    </p:spTree>
    <p:extLst>
      <p:ext uri="{BB962C8B-B14F-4D97-AF65-F5344CB8AC3E}">
        <p14:creationId xmlns:p14="http://schemas.microsoft.com/office/powerpoint/2010/main" val="1098658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1/9/2022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11510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1/9/2022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2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1/9/2022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0022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1/9/2022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2573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1/9/2022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8469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1/9/2022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94812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1/9/2022</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6639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80" r:id="rId6"/>
    <p:sldLayoutId id="2147483676" r:id="rId7"/>
    <p:sldLayoutId id="2147483677" r:id="rId8"/>
    <p:sldLayoutId id="2147483678" r:id="rId9"/>
    <p:sldLayoutId id="2147483679" r:id="rId10"/>
    <p:sldLayoutId id="214748368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7802" b="7802"/>
          <a:stretch/>
        </p:blipFill>
        <p:spPr>
          <a:xfrm>
            <a:off x="0" y="25189"/>
            <a:ext cx="12188952" cy="6857990"/>
          </a:xfrm>
          <a:prstGeom prst="rect">
            <a:avLst/>
          </a:prstGeom>
        </p:spPr>
      </p:pic>
      <p:grpSp>
        <p:nvGrpSpPr>
          <p:cNvPr id="11" name="Group 10">
            <a:extLst>
              <a:ext uri="{FF2B5EF4-FFF2-40B4-BE49-F238E27FC236}">
                <a16:creationId xmlns:a16="http://schemas.microsoft.com/office/drawing/2014/main" id="{FB8CE58F-407C-497E-B723-21FD8C6D3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937" y="721297"/>
            <a:ext cx="5565913" cy="5415406"/>
            <a:chOff x="797792" y="912854"/>
            <a:chExt cx="5298208" cy="5032292"/>
          </a:xfrm>
        </p:grpSpPr>
        <p:sp>
          <p:nvSpPr>
            <p:cNvPr id="12" name="Freeform: Shape 11">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88D9DD2C-57CC-464A-88E6-65F6435270D9}"/>
              </a:ext>
            </a:extLst>
          </p:cNvPr>
          <p:cNvSpPr>
            <a:spLocks noGrp="1"/>
          </p:cNvSpPr>
          <p:nvPr>
            <p:ph type="ctrTitle"/>
          </p:nvPr>
        </p:nvSpPr>
        <p:spPr>
          <a:xfrm>
            <a:off x="1471463" y="1685677"/>
            <a:ext cx="4181444" cy="2362673"/>
          </a:xfrm>
        </p:spPr>
        <p:txBody>
          <a:bodyPr anchor="b">
            <a:normAutofit fontScale="90000"/>
          </a:bodyPr>
          <a:lstStyle/>
          <a:p>
            <a:pPr algn="ctr"/>
            <a:r>
              <a:rPr lang="en-US" sz="4800" dirty="0">
                <a:solidFill>
                  <a:schemeClr val="tx1">
                    <a:lumMod val="75000"/>
                    <a:lumOff val="25000"/>
                  </a:schemeClr>
                </a:solidFill>
              </a:rPr>
              <a:t>Ethereum Fraud Detection </a:t>
            </a:r>
            <a:endParaRPr lang="en-IL" sz="4800" dirty="0">
              <a:solidFill>
                <a:schemeClr val="tx1">
                  <a:lumMod val="75000"/>
                  <a:lumOff val="25000"/>
                </a:schemeClr>
              </a:solidFill>
            </a:endParaRPr>
          </a:p>
        </p:txBody>
      </p:sp>
      <p:sp>
        <p:nvSpPr>
          <p:cNvPr id="3" name="Subtitle 2">
            <a:extLst>
              <a:ext uri="{FF2B5EF4-FFF2-40B4-BE49-F238E27FC236}">
                <a16:creationId xmlns:a16="http://schemas.microsoft.com/office/drawing/2014/main" id="{39448168-13CE-4224-86A3-33EC55C4C47C}"/>
              </a:ext>
            </a:extLst>
          </p:cNvPr>
          <p:cNvSpPr>
            <a:spLocks noGrp="1"/>
          </p:cNvSpPr>
          <p:nvPr>
            <p:ph type="subTitle" idx="1"/>
          </p:nvPr>
        </p:nvSpPr>
        <p:spPr>
          <a:xfrm>
            <a:off x="1920240" y="4048350"/>
            <a:ext cx="3283888" cy="816301"/>
          </a:xfrm>
        </p:spPr>
        <p:txBody>
          <a:bodyPr anchor="t">
            <a:normAutofit fontScale="70000" lnSpcReduction="20000"/>
          </a:bodyPr>
          <a:lstStyle/>
          <a:p>
            <a:pPr algn="ctr"/>
            <a:r>
              <a:rPr lang="en-US" sz="2000" dirty="0">
                <a:solidFill>
                  <a:schemeClr val="tx1">
                    <a:lumMod val="75000"/>
                    <a:lumOff val="25000"/>
                  </a:schemeClr>
                </a:solidFill>
              </a:rPr>
              <a:t>Data Mining</a:t>
            </a:r>
          </a:p>
          <a:p>
            <a:pPr algn="ctr"/>
            <a:r>
              <a:rPr lang="en-US" sz="2000" dirty="0">
                <a:solidFill>
                  <a:schemeClr val="tx1">
                    <a:lumMod val="75000"/>
                    <a:lumOff val="25000"/>
                  </a:schemeClr>
                </a:solidFill>
              </a:rPr>
              <a:t>Group 48</a:t>
            </a:r>
            <a:endParaRPr lang="en-IL" sz="2000" dirty="0">
              <a:solidFill>
                <a:schemeClr val="tx1">
                  <a:lumMod val="75000"/>
                  <a:lumOff val="25000"/>
                </a:schemeClr>
              </a:solidFill>
            </a:endParaRPr>
          </a:p>
        </p:txBody>
      </p:sp>
      <p:sp>
        <p:nvSpPr>
          <p:cNvPr id="10" name="Title 1">
            <a:extLst>
              <a:ext uri="{FF2B5EF4-FFF2-40B4-BE49-F238E27FC236}">
                <a16:creationId xmlns:a16="http://schemas.microsoft.com/office/drawing/2014/main" id="{FCC7C545-2EE0-42F5-BB6F-171E5193B248}"/>
              </a:ext>
            </a:extLst>
          </p:cNvPr>
          <p:cNvSpPr txBox="1">
            <a:spLocks/>
          </p:cNvSpPr>
          <p:nvPr/>
        </p:nvSpPr>
        <p:spPr>
          <a:xfrm>
            <a:off x="6383522" y="5068476"/>
            <a:ext cx="8770571" cy="1345269"/>
          </a:xfrm>
          <a:prstGeom prst="rect">
            <a:avLst/>
          </a:prstGeom>
        </p:spPr>
        <p:txBody>
          <a:bodyPr vert="horz" lIns="109728" tIns="109728" rIns="109728" bIns="91440" rtlCol="0" anchor="b">
            <a:normAutofit fontScale="70000" lnSpcReduction="200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he-IL" sz="4800" dirty="0">
                <a:solidFill>
                  <a:schemeClr val="bg1"/>
                </a:solidFill>
                <a:latin typeface="Open Sans Hebrew" panose="00000500000000000000" pitchFamily="2" charset="-79"/>
                <a:cs typeface="Open Sans Hebrew" panose="00000500000000000000" pitchFamily="2" charset="-79"/>
              </a:rPr>
              <a:t>נדב ישר</a:t>
            </a:r>
          </a:p>
          <a:p>
            <a:pPr algn="ctr"/>
            <a:r>
              <a:rPr lang="he-IL" sz="4800" dirty="0">
                <a:solidFill>
                  <a:schemeClr val="bg1"/>
                </a:solidFill>
                <a:latin typeface="Open Sans Hebrew" panose="00000500000000000000" pitchFamily="2" charset="-79"/>
                <a:cs typeface="Open Sans Hebrew" panose="00000500000000000000" pitchFamily="2" charset="-79"/>
              </a:rPr>
              <a:t>דניאל רביב</a:t>
            </a:r>
            <a:endParaRPr lang="en-IL" sz="4800" dirty="0">
              <a:solidFill>
                <a:schemeClr val="bg1"/>
              </a:solidFill>
              <a:latin typeface="Open Sans Hebrew" panose="00000500000000000000" pitchFamily="2" charset="-79"/>
              <a:cs typeface="Open Sans Hebrew" panose="00000500000000000000" pitchFamily="2" charset="-79"/>
            </a:endParaRPr>
          </a:p>
        </p:txBody>
      </p:sp>
    </p:spTree>
    <p:extLst>
      <p:ext uri="{BB962C8B-B14F-4D97-AF65-F5344CB8AC3E}">
        <p14:creationId xmlns:p14="http://schemas.microsoft.com/office/powerpoint/2010/main" val="382460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1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3701868" y="-467197"/>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הכנה וניקוי הנתונים - חריגים</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6" name="Picture 5" descr="Text&#10;&#10;Description automatically generated with medium confidence">
            <a:extLst>
              <a:ext uri="{FF2B5EF4-FFF2-40B4-BE49-F238E27FC236}">
                <a16:creationId xmlns:a16="http://schemas.microsoft.com/office/drawing/2014/main" id="{68C779A7-ABD3-40E4-AE21-20EAB8451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2234" y="1416216"/>
            <a:ext cx="4437607" cy="5052732"/>
          </a:xfrm>
          <a:prstGeom prst="rect">
            <a:avLst/>
          </a:prstGeom>
          <a:ln>
            <a:solidFill>
              <a:schemeClr val="tx1"/>
            </a:solidFill>
          </a:ln>
        </p:spPr>
      </p:pic>
      <p:sp>
        <p:nvSpPr>
          <p:cNvPr id="10" name="TextBox 9">
            <a:extLst>
              <a:ext uri="{FF2B5EF4-FFF2-40B4-BE49-F238E27FC236}">
                <a16:creationId xmlns:a16="http://schemas.microsoft.com/office/drawing/2014/main" id="{116A59E7-CC43-4F8D-BB3E-E590A79DCDF4}"/>
              </a:ext>
            </a:extLst>
          </p:cNvPr>
          <p:cNvSpPr txBox="1"/>
          <p:nvPr/>
        </p:nvSpPr>
        <p:spPr>
          <a:xfrm>
            <a:off x="8800499" y="913970"/>
            <a:ext cx="2955641" cy="646331"/>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קורלציה בין כל עמודה לבין עמודת הסיווג – ערכים נמוכים</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1" name="Straight Arrow Connector 10">
            <a:extLst>
              <a:ext uri="{FF2B5EF4-FFF2-40B4-BE49-F238E27FC236}">
                <a16:creationId xmlns:a16="http://schemas.microsoft.com/office/drawing/2014/main" id="{C258CDF8-A13D-4124-A557-FCCD7BFA16DA}"/>
              </a:ext>
            </a:extLst>
          </p:cNvPr>
          <p:cNvCxnSpPr>
            <a:cxnSpLocks/>
            <a:stCxn id="10" idx="1"/>
          </p:cNvCxnSpPr>
          <p:nvPr/>
        </p:nvCxnSpPr>
        <p:spPr>
          <a:xfrm flipH="1">
            <a:off x="7762875" y="1237136"/>
            <a:ext cx="1037624" cy="60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2942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1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3728245" y="-546643"/>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הכנה וניקוי הנתונים - חריגים</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5" name="Picture 4" descr="Chart, scatter chart&#10;&#10;Description automatically generated">
            <a:extLst>
              <a:ext uri="{FF2B5EF4-FFF2-40B4-BE49-F238E27FC236}">
                <a16:creationId xmlns:a16="http://schemas.microsoft.com/office/drawing/2014/main" id="{783A6253-9AC1-4B31-9D1C-91111E6325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1942" y="2418522"/>
            <a:ext cx="5699544" cy="3058452"/>
          </a:xfrm>
          <a:prstGeom prst="rect">
            <a:avLst/>
          </a:prstGeom>
          <a:ln>
            <a:solidFill>
              <a:schemeClr val="tx1"/>
            </a:solidFill>
          </a:ln>
        </p:spPr>
      </p:pic>
      <p:sp>
        <p:nvSpPr>
          <p:cNvPr id="6" name="Text Box 2">
            <a:extLst>
              <a:ext uri="{FF2B5EF4-FFF2-40B4-BE49-F238E27FC236}">
                <a16:creationId xmlns:a16="http://schemas.microsoft.com/office/drawing/2014/main" id="{D55EF025-ADA9-44CD-ACC4-CCAF337F1BB9}"/>
              </a:ext>
            </a:extLst>
          </p:cNvPr>
          <p:cNvSpPr txBox="1">
            <a:spLocks noChangeArrowheads="1"/>
          </p:cNvSpPr>
          <p:nvPr/>
        </p:nvSpPr>
        <p:spPr bwMode="auto">
          <a:xfrm>
            <a:off x="9455086" y="1261289"/>
            <a:ext cx="1407790" cy="463816"/>
          </a:xfrm>
          <a:prstGeom prst="rect">
            <a:avLst/>
          </a:prstGeom>
          <a:solidFill>
            <a:srgbClr val="FFFF00"/>
          </a:solidFill>
          <a:ln w="9525">
            <a:solidFill>
              <a:schemeClr val="tx1"/>
            </a:solidFill>
            <a:miter lim="800000"/>
            <a:headEnd/>
            <a:tailEnd/>
          </a:ln>
        </p:spPr>
        <p:txBody>
          <a:bodyPr rot="0" vert="horz" wrap="square" lIns="91440" tIns="45720" rIns="91440" bIns="45720" anchor="t" anchorCtr="0">
            <a:noAutofit/>
          </a:bodyPr>
          <a:lstStyle/>
          <a:p>
            <a:r>
              <a:rPr lang="en-US" sz="1600" dirty="0">
                <a:effectLst/>
                <a:latin typeface="Calibri" panose="020F0502020204030204" pitchFamily="34" charset="0"/>
                <a:ea typeface="Calibri" panose="020F0502020204030204" pitchFamily="34" charset="0"/>
                <a:cs typeface="Arial" panose="020B0604020202020204" pitchFamily="34" charset="0"/>
              </a:rPr>
              <a:t>Outlier!</a:t>
            </a:r>
            <a:endParaRPr lang="en-IL" sz="32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E644F32C-B032-40F3-A501-0858C50728D5}"/>
              </a:ext>
            </a:extLst>
          </p:cNvPr>
          <p:cNvCxnSpPr>
            <a:cxnSpLocks/>
            <a:stCxn id="6" idx="1"/>
          </p:cNvCxnSpPr>
          <p:nvPr/>
        </p:nvCxnSpPr>
        <p:spPr>
          <a:xfrm flipH="1">
            <a:off x="7880808" y="1493197"/>
            <a:ext cx="1574278" cy="10614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Graphical user interface&#10;&#10;Description automatically generated with medium confidence">
            <a:extLst>
              <a:ext uri="{FF2B5EF4-FFF2-40B4-BE49-F238E27FC236}">
                <a16:creationId xmlns:a16="http://schemas.microsoft.com/office/drawing/2014/main" id="{133D15B3-A6AC-4D0B-A351-71CC4FBB2B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622" y="2418521"/>
            <a:ext cx="5695425" cy="3058452"/>
          </a:xfrm>
          <a:prstGeom prst="rect">
            <a:avLst/>
          </a:prstGeom>
          <a:ln>
            <a:solidFill>
              <a:schemeClr val="tx1"/>
            </a:solidFill>
          </a:ln>
        </p:spPr>
      </p:pic>
      <p:sp>
        <p:nvSpPr>
          <p:cNvPr id="14" name="Text Box 2">
            <a:extLst>
              <a:ext uri="{FF2B5EF4-FFF2-40B4-BE49-F238E27FC236}">
                <a16:creationId xmlns:a16="http://schemas.microsoft.com/office/drawing/2014/main" id="{0D727759-7F01-4AFD-986A-7E8230AA69CA}"/>
              </a:ext>
            </a:extLst>
          </p:cNvPr>
          <p:cNvSpPr txBox="1">
            <a:spLocks noChangeArrowheads="1"/>
          </p:cNvSpPr>
          <p:nvPr/>
        </p:nvSpPr>
        <p:spPr bwMode="auto">
          <a:xfrm>
            <a:off x="1890544" y="1037494"/>
            <a:ext cx="1407790" cy="463816"/>
          </a:xfrm>
          <a:prstGeom prst="rect">
            <a:avLst/>
          </a:prstGeom>
          <a:solidFill>
            <a:srgbClr val="FFFF00"/>
          </a:solidFill>
          <a:ln w="9525">
            <a:solidFill>
              <a:schemeClr val="tx1"/>
            </a:solidFill>
            <a:miter lim="800000"/>
            <a:headEnd/>
            <a:tailEnd/>
          </a:ln>
        </p:spPr>
        <p:txBody>
          <a:bodyPr rot="0" vert="horz" wrap="square" lIns="91440" tIns="45720" rIns="91440" bIns="45720" anchor="t" anchorCtr="0">
            <a:noAutofit/>
          </a:bodyPr>
          <a:lstStyle/>
          <a:p>
            <a:r>
              <a:rPr lang="en-US" sz="1600" dirty="0">
                <a:effectLst/>
                <a:latin typeface="Calibri" panose="020F0502020204030204" pitchFamily="34" charset="0"/>
                <a:ea typeface="Calibri" panose="020F0502020204030204" pitchFamily="34" charset="0"/>
                <a:cs typeface="Arial" panose="020B0604020202020204" pitchFamily="34" charset="0"/>
              </a:rPr>
              <a:t>Outlier!</a:t>
            </a:r>
            <a:endParaRPr lang="en-IL" sz="32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ED649F2C-073B-4545-A0C7-D328365F0C8E}"/>
              </a:ext>
            </a:extLst>
          </p:cNvPr>
          <p:cNvCxnSpPr>
            <a:cxnSpLocks/>
            <a:stCxn id="14" idx="2"/>
          </p:cNvCxnSpPr>
          <p:nvPr/>
        </p:nvCxnSpPr>
        <p:spPr>
          <a:xfrm flipH="1">
            <a:off x="2298906" y="1501310"/>
            <a:ext cx="295533" cy="113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241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1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2382716" y="-480822"/>
            <a:ext cx="10142478" cy="1345269"/>
          </a:xfrm>
        </p:spPr>
        <p:txBody>
          <a:bodyPr anchor="b">
            <a:normAutofit fontScale="90000"/>
          </a:bodyPr>
          <a:lstStyle/>
          <a:p>
            <a:pPr algn="ctr"/>
            <a:r>
              <a:rPr lang="he-IL" sz="4800" dirty="0">
                <a:solidFill>
                  <a:schemeClr val="bg1"/>
                </a:solidFill>
                <a:latin typeface="Open Sans Hebrew" panose="00000500000000000000" pitchFamily="2" charset="-79"/>
                <a:cs typeface="Open Sans Hebrew" panose="00000500000000000000" pitchFamily="2" charset="-79"/>
              </a:rPr>
              <a:t>הכנה וניקוי הנתונים – ניתוח קורלציה</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9" name="Picture 8" descr="Text, letter&#10;&#10;Description automatically generated">
            <a:extLst>
              <a:ext uri="{FF2B5EF4-FFF2-40B4-BE49-F238E27FC236}">
                <a16:creationId xmlns:a16="http://schemas.microsoft.com/office/drawing/2014/main" id="{F0AAA931-81FA-4BA9-983C-79AEB50EA0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0526" y="1080102"/>
            <a:ext cx="5392806" cy="1953270"/>
          </a:xfrm>
          <a:prstGeom prst="rect">
            <a:avLst/>
          </a:prstGeom>
          <a:ln>
            <a:solidFill>
              <a:schemeClr val="tx1"/>
            </a:solidFill>
          </a:ln>
        </p:spPr>
      </p:pic>
      <p:pic>
        <p:nvPicPr>
          <p:cNvPr id="10" name="Picture 9" descr="Text&#10;&#10;Description automatically generated">
            <a:extLst>
              <a:ext uri="{FF2B5EF4-FFF2-40B4-BE49-F238E27FC236}">
                <a16:creationId xmlns:a16="http://schemas.microsoft.com/office/drawing/2014/main" id="{4945B671-F5F3-42D2-8AE4-9EB2DEA341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668" y="2647414"/>
            <a:ext cx="5496573" cy="4031574"/>
          </a:xfrm>
          <a:prstGeom prst="rect">
            <a:avLst/>
          </a:prstGeom>
          <a:ln>
            <a:solidFill>
              <a:schemeClr val="tx1"/>
            </a:solidFill>
          </a:ln>
        </p:spPr>
      </p:pic>
      <p:sp>
        <p:nvSpPr>
          <p:cNvPr id="11" name="TextBox 10">
            <a:extLst>
              <a:ext uri="{FF2B5EF4-FFF2-40B4-BE49-F238E27FC236}">
                <a16:creationId xmlns:a16="http://schemas.microsoft.com/office/drawing/2014/main" id="{02F32E85-A739-49A8-B1F7-7FC651FE2A74}"/>
              </a:ext>
            </a:extLst>
          </p:cNvPr>
          <p:cNvSpPr txBox="1"/>
          <p:nvPr/>
        </p:nvSpPr>
        <p:spPr>
          <a:xfrm>
            <a:off x="8374804" y="3945079"/>
            <a:ext cx="2955641" cy="923330"/>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מחיקת עמודות עם סטיית תקן 0 – אנחנו לא רוצים עמודות של קבועים !</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2" name="Straight Arrow Connector 11">
            <a:extLst>
              <a:ext uri="{FF2B5EF4-FFF2-40B4-BE49-F238E27FC236}">
                <a16:creationId xmlns:a16="http://schemas.microsoft.com/office/drawing/2014/main" id="{5C67ABE6-1868-49F6-9873-91B47B10166A}"/>
              </a:ext>
            </a:extLst>
          </p:cNvPr>
          <p:cNvCxnSpPr>
            <a:cxnSpLocks/>
          </p:cNvCxnSpPr>
          <p:nvPr/>
        </p:nvCxnSpPr>
        <p:spPr>
          <a:xfrm flipV="1">
            <a:off x="9858375" y="1647825"/>
            <a:ext cx="0" cy="2297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9BE96D9-5AA7-4283-BF0E-88EF3A54EC89}"/>
              </a:ext>
            </a:extLst>
          </p:cNvPr>
          <p:cNvSpPr txBox="1"/>
          <p:nvPr/>
        </p:nvSpPr>
        <p:spPr>
          <a:xfrm>
            <a:off x="6896983" y="5299718"/>
            <a:ext cx="2955641" cy="923330"/>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מחיקת עמודות עם קורלציה מעל 90 אחוז ! (מוחקים עמודה אחת מבין כל זוג).</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21" name="Straight Arrow Connector 20">
            <a:extLst>
              <a:ext uri="{FF2B5EF4-FFF2-40B4-BE49-F238E27FC236}">
                <a16:creationId xmlns:a16="http://schemas.microsoft.com/office/drawing/2014/main" id="{1676E91D-84D4-4A70-A4FA-1E2073ADB4B1}"/>
              </a:ext>
            </a:extLst>
          </p:cNvPr>
          <p:cNvCxnSpPr>
            <a:cxnSpLocks/>
            <a:stCxn id="19" idx="1"/>
          </p:cNvCxnSpPr>
          <p:nvPr/>
        </p:nvCxnSpPr>
        <p:spPr>
          <a:xfrm flipH="1" flipV="1">
            <a:off x="5505665" y="4011640"/>
            <a:ext cx="1391318" cy="1749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48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1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1566371" y="-518708"/>
            <a:ext cx="10661224"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הכנה וניקוי הנתונים – ניתוח קורלציה</a:t>
            </a:r>
            <a:endParaRPr lang="en-IL" sz="4800" dirty="0">
              <a:solidFill>
                <a:schemeClr val="bg1"/>
              </a:solidFill>
              <a:latin typeface="Open Sans Hebrew" panose="00000500000000000000" pitchFamily="2" charset="-79"/>
              <a:cs typeface="Open Sans Hebrew" panose="00000500000000000000" pitchFamily="2" charset="-79"/>
            </a:endParaRPr>
          </a:p>
        </p:txBody>
      </p:sp>
      <p:sp>
        <p:nvSpPr>
          <p:cNvPr id="19" name="TextBox 18">
            <a:extLst>
              <a:ext uri="{FF2B5EF4-FFF2-40B4-BE49-F238E27FC236}">
                <a16:creationId xmlns:a16="http://schemas.microsoft.com/office/drawing/2014/main" id="{B9BE96D9-5AA7-4283-BF0E-88EF3A54EC89}"/>
              </a:ext>
            </a:extLst>
          </p:cNvPr>
          <p:cNvSpPr txBox="1"/>
          <p:nvPr/>
        </p:nvSpPr>
        <p:spPr>
          <a:xfrm>
            <a:off x="6896983" y="5299718"/>
            <a:ext cx="3222963" cy="646331"/>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מחיקת עמודות עם קורלציה</a:t>
            </a:r>
            <a:r>
              <a:rPr lang="en-US" dirty="0">
                <a:solidFill>
                  <a:schemeClr val="bg1"/>
                </a:solidFill>
                <a:latin typeface="Open Sans Hebrew" panose="00000500000000000000" pitchFamily="2" charset="-79"/>
                <a:cs typeface="Open Sans Hebrew" panose="00000500000000000000" pitchFamily="2" charset="-79"/>
              </a:rPr>
              <a:t> </a:t>
            </a:r>
            <a:r>
              <a:rPr lang="he-IL" dirty="0">
                <a:solidFill>
                  <a:schemeClr val="bg1"/>
                </a:solidFill>
                <a:latin typeface="Open Sans Hebrew" panose="00000500000000000000" pitchFamily="2" charset="-79"/>
                <a:cs typeface="Open Sans Hebrew" panose="00000500000000000000" pitchFamily="2" charset="-79"/>
              </a:rPr>
              <a:t> לעמודת ה</a:t>
            </a:r>
            <a:r>
              <a:rPr lang="en-US" dirty="0">
                <a:solidFill>
                  <a:schemeClr val="bg1"/>
                </a:solidFill>
                <a:latin typeface="Open Sans Hebrew" panose="00000500000000000000" pitchFamily="2" charset="-79"/>
                <a:cs typeface="Open Sans Hebrew" panose="00000500000000000000" pitchFamily="2" charset="-79"/>
              </a:rPr>
              <a:t> label</a:t>
            </a:r>
            <a:r>
              <a:rPr lang="he-IL" dirty="0">
                <a:solidFill>
                  <a:schemeClr val="bg1"/>
                </a:solidFill>
                <a:latin typeface="Open Sans Hebrew" panose="00000500000000000000" pitchFamily="2" charset="-79"/>
                <a:cs typeface="Open Sans Hebrew" panose="00000500000000000000" pitchFamily="2" charset="-79"/>
              </a:rPr>
              <a:t> מתחת ל -2 אחוז</a:t>
            </a:r>
            <a:endParaRPr lang="en-IL" dirty="0">
              <a:solidFill>
                <a:schemeClr val="bg1"/>
              </a:solidFill>
              <a:latin typeface="Open Sans Hebrew" panose="00000500000000000000" pitchFamily="2" charset="-79"/>
              <a:cs typeface="Open Sans Hebrew" panose="00000500000000000000" pitchFamily="2" charset="-79"/>
            </a:endParaRPr>
          </a:p>
        </p:txBody>
      </p:sp>
      <p:pic>
        <p:nvPicPr>
          <p:cNvPr id="13" name="Picture 12" descr="Text&#10;&#10;Description automatically generated with medium confidence">
            <a:extLst>
              <a:ext uri="{FF2B5EF4-FFF2-40B4-BE49-F238E27FC236}">
                <a16:creationId xmlns:a16="http://schemas.microsoft.com/office/drawing/2014/main" id="{5D3BAF50-6260-48A9-96CF-0CBB1F562E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813" y="1345279"/>
            <a:ext cx="4437607" cy="5052732"/>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1676E91D-84D4-4A70-A4FA-1E2073ADB4B1}"/>
              </a:ext>
            </a:extLst>
          </p:cNvPr>
          <p:cNvCxnSpPr>
            <a:cxnSpLocks/>
            <a:stCxn id="19" idx="1"/>
          </p:cNvCxnSpPr>
          <p:nvPr/>
        </p:nvCxnSpPr>
        <p:spPr>
          <a:xfrm flipH="1" flipV="1">
            <a:off x="5505665" y="4011644"/>
            <a:ext cx="1391318" cy="1611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Left Brace 15">
            <a:extLst>
              <a:ext uri="{FF2B5EF4-FFF2-40B4-BE49-F238E27FC236}">
                <a16:creationId xmlns:a16="http://schemas.microsoft.com/office/drawing/2014/main" id="{56553B05-7606-47ED-8736-38E946F2A959}"/>
              </a:ext>
            </a:extLst>
          </p:cNvPr>
          <p:cNvSpPr/>
          <p:nvPr/>
        </p:nvSpPr>
        <p:spPr>
          <a:xfrm>
            <a:off x="4093659" y="2382715"/>
            <a:ext cx="659423" cy="2286000"/>
          </a:xfrm>
          <a:prstGeom prst="leftBrace">
            <a:avLst/>
          </a:prstGeom>
          <a:solidFill>
            <a:schemeClr val="bg1"/>
          </a:solidFill>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1245854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1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4809699" y="-431299"/>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הכנה וניקוי הנתונים</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10" name="Picture 9" descr="Text&#10;&#10;Description automatically generated">
            <a:extLst>
              <a:ext uri="{FF2B5EF4-FFF2-40B4-BE49-F238E27FC236}">
                <a16:creationId xmlns:a16="http://schemas.microsoft.com/office/drawing/2014/main" id="{0A488F0D-70A0-4F78-B74E-4FF0E6E384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687" y="4896201"/>
            <a:ext cx="5128090" cy="1275532"/>
          </a:xfrm>
          <a:prstGeom prst="rect">
            <a:avLst/>
          </a:prstGeom>
          <a:ln>
            <a:solidFill>
              <a:schemeClr val="tx1"/>
            </a:solidFill>
          </a:ln>
        </p:spPr>
      </p:pic>
      <p:pic>
        <p:nvPicPr>
          <p:cNvPr id="11" name="Picture 10" descr="A screenshot of a computer&#10;&#10;Description automatically generated with low confidence">
            <a:extLst>
              <a:ext uri="{FF2B5EF4-FFF2-40B4-BE49-F238E27FC236}">
                <a16:creationId xmlns:a16="http://schemas.microsoft.com/office/drawing/2014/main" id="{A4220199-6367-4DAB-8357-9F6D143061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9875" y="2634656"/>
            <a:ext cx="5377370" cy="1052219"/>
          </a:xfrm>
          <a:prstGeom prst="rect">
            <a:avLst/>
          </a:prstGeom>
          <a:ln>
            <a:solidFill>
              <a:schemeClr val="tx1"/>
            </a:solidFill>
          </a:ln>
        </p:spPr>
      </p:pic>
      <p:pic>
        <p:nvPicPr>
          <p:cNvPr id="13" name="Picture 12" descr="Logo, company name&#10;&#10;Description automatically generated">
            <a:extLst>
              <a:ext uri="{FF2B5EF4-FFF2-40B4-BE49-F238E27FC236}">
                <a16:creationId xmlns:a16="http://schemas.microsoft.com/office/drawing/2014/main" id="{43A710E8-2ECB-404C-AB8B-F2EAEC9EE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013" y="909656"/>
            <a:ext cx="5797332" cy="871246"/>
          </a:xfrm>
          <a:prstGeom prst="rect">
            <a:avLst/>
          </a:prstGeom>
          <a:ln>
            <a:solidFill>
              <a:schemeClr val="tx1"/>
            </a:solidFill>
          </a:ln>
        </p:spPr>
      </p:pic>
      <p:sp>
        <p:nvSpPr>
          <p:cNvPr id="16" name="TextBox 15">
            <a:extLst>
              <a:ext uri="{FF2B5EF4-FFF2-40B4-BE49-F238E27FC236}">
                <a16:creationId xmlns:a16="http://schemas.microsoft.com/office/drawing/2014/main" id="{B54C4A50-D3BE-4440-AE24-0D896ADF6191}"/>
              </a:ext>
            </a:extLst>
          </p:cNvPr>
          <p:cNvSpPr txBox="1"/>
          <p:nvPr/>
        </p:nvSpPr>
        <p:spPr>
          <a:xfrm>
            <a:off x="8298604" y="4659454"/>
            <a:ext cx="2955641" cy="646331"/>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הורדת מימד – לא עזר בשיפור המודל..</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7" name="Straight Arrow Connector 16">
            <a:extLst>
              <a:ext uri="{FF2B5EF4-FFF2-40B4-BE49-F238E27FC236}">
                <a16:creationId xmlns:a16="http://schemas.microsoft.com/office/drawing/2014/main" id="{50776D09-3D19-4A29-A3DA-C7D9316595AA}"/>
              </a:ext>
            </a:extLst>
          </p:cNvPr>
          <p:cNvCxnSpPr>
            <a:cxnSpLocks/>
          </p:cNvCxnSpPr>
          <p:nvPr/>
        </p:nvCxnSpPr>
        <p:spPr>
          <a:xfrm flipH="1" flipV="1">
            <a:off x="9496425" y="3581400"/>
            <a:ext cx="285750" cy="1078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98B1AE9-4CDB-4518-A075-2A4F144A2C68}"/>
              </a:ext>
            </a:extLst>
          </p:cNvPr>
          <p:cNvSpPr txBox="1"/>
          <p:nvPr/>
        </p:nvSpPr>
        <p:spPr>
          <a:xfrm>
            <a:off x="6352919" y="5719773"/>
            <a:ext cx="2955641" cy="369332"/>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נורמליזציה בשיטת </a:t>
            </a:r>
            <a:r>
              <a:rPr lang="en-US" dirty="0">
                <a:solidFill>
                  <a:schemeClr val="bg1"/>
                </a:solidFill>
                <a:latin typeface="Open Sans Hebrew" panose="00000500000000000000" pitchFamily="2" charset="-79"/>
                <a:cs typeface="Open Sans Hebrew" panose="00000500000000000000" pitchFamily="2" charset="-79"/>
              </a:rPr>
              <a:t>Min-Max</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9" name="Straight Arrow Connector 18">
            <a:extLst>
              <a:ext uri="{FF2B5EF4-FFF2-40B4-BE49-F238E27FC236}">
                <a16:creationId xmlns:a16="http://schemas.microsoft.com/office/drawing/2014/main" id="{AA1B08FB-37AB-40BC-9895-01F3A2BFE78A}"/>
              </a:ext>
            </a:extLst>
          </p:cNvPr>
          <p:cNvCxnSpPr>
            <a:cxnSpLocks/>
            <a:stCxn id="18" idx="1"/>
          </p:cNvCxnSpPr>
          <p:nvPr/>
        </p:nvCxnSpPr>
        <p:spPr>
          <a:xfrm flipH="1" flipV="1">
            <a:off x="4961601" y="5635869"/>
            <a:ext cx="1391318" cy="268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6A0D20D-8203-4146-A12C-4A379DD74C69}"/>
              </a:ext>
            </a:extLst>
          </p:cNvPr>
          <p:cNvSpPr txBox="1"/>
          <p:nvPr/>
        </p:nvSpPr>
        <p:spPr>
          <a:xfrm>
            <a:off x="7944327" y="1022710"/>
            <a:ext cx="2955641" cy="646331"/>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מילוי ערכים ריקים בעזרת הממוצע</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21" name="Straight Arrow Connector 20">
            <a:extLst>
              <a:ext uri="{FF2B5EF4-FFF2-40B4-BE49-F238E27FC236}">
                <a16:creationId xmlns:a16="http://schemas.microsoft.com/office/drawing/2014/main" id="{5890ADEC-92FA-4F38-90C6-1FD1C49D19D4}"/>
              </a:ext>
            </a:extLst>
          </p:cNvPr>
          <p:cNvCxnSpPr>
            <a:cxnSpLocks/>
            <a:stCxn id="20" idx="1"/>
          </p:cNvCxnSpPr>
          <p:nvPr/>
        </p:nvCxnSpPr>
        <p:spPr>
          <a:xfrm flipH="1" flipV="1">
            <a:off x="3701562" y="1167281"/>
            <a:ext cx="4242765" cy="178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1939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27578" y="1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4809699" y="-431299"/>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הכנה וניקוי הנתונים</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5" name="Picture 4">
            <a:extLst>
              <a:ext uri="{FF2B5EF4-FFF2-40B4-BE49-F238E27FC236}">
                <a16:creationId xmlns:a16="http://schemas.microsoft.com/office/drawing/2014/main" id="{8158097A-46C3-4C06-A909-1D31EFBE47CA}"/>
              </a:ext>
            </a:extLst>
          </p:cNvPr>
          <p:cNvPicPr>
            <a:picLocks noChangeAspect="1"/>
          </p:cNvPicPr>
          <p:nvPr/>
        </p:nvPicPr>
        <p:blipFill>
          <a:blip r:embed="rId3"/>
          <a:stretch>
            <a:fillRect/>
          </a:stretch>
        </p:blipFill>
        <p:spPr>
          <a:xfrm>
            <a:off x="9394391" y="1876424"/>
            <a:ext cx="2716914" cy="4152900"/>
          </a:xfrm>
          <a:prstGeom prst="rect">
            <a:avLst/>
          </a:prstGeom>
        </p:spPr>
      </p:pic>
      <p:pic>
        <p:nvPicPr>
          <p:cNvPr id="7" name="Picture 6">
            <a:extLst>
              <a:ext uri="{FF2B5EF4-FFF2-40B4-BE49-F238E27FC236}">
                <a16:creationId xmlns:a16="http://schemas.microsoft.com/office/drawing/2014/main" id="{A1E9AB39-A0BE-45B3-A4EE-3D8F09E258C3}"/>
              </a:ext>
            </a:extLst>
          </p:cNvPr>
          <p:cNvPicPr>
            <a:picLocks noChangeAspect="1"/>
          </p:cNvPicPr>
          <p:nvPr/>
        </p:nvPicPr>
        <p:blipFill>
          <a:blip r:embed="rId4"/>
          <a:stretch>
            <a:fillRect/>
          </a:stretch>
        </p:blipFill>
        <p:spPr>
          <a:xfrm>
            <a:off x="72019" y="1905287"/>
            <a:ext cx="2792105" cy="4324729"/>
          </a:xfrm>
          <a:prstGeom prst="rect">
            <a:avLst/>
          </a:prstGeom>
        </p:spPr>
      </p:pic>
      <p:pic>
        <p:nvPicPr>
          <p:cNvPr id="9" name="Picture 8">
            <a:extLst>
              <a:ext uri="{FF2B5EF4-FFF2-40B4-BE49-F238E27FC236}">
                <a16:creationId xmlns:a16="http://schemas.microsoft.com/office/drawing/2014/main" id="{170194D4-F6DB-41DA-852D-F176EB64D261}"/>
              </a:ext>
            </a:extLst>
          </p:cNvPr>
          <p:cNvPicPr>
            <a:picLocks noChangeAspect="1"/>
          </p:cNvPicPr>
          <p:nvPr/>
        </p:nvPicPr>
        <p:blipFill>
          <a:blip r:embed="rId5"/>
          <a:stretch>
            <a:fillRect/>
          </a:stretch>
        </p:blipFill>
        <p:spPr>
          <a:xfrm>
            <a:off x="3427339" y="3024416"/>
            <a:ext cx="3872349" cy="1043235"/>
          </a:xfrm>
          <a:prstGeom prst="rect">
            <a:avLst/>
          </a:prstGeom>
        </p:spPr>
      </p:pic>
      <p:sp>
        <p:nvSpPr>
          <p:cNvPr id="12" name="TextBox 11">
            <a:extLst>
              <a:ext uri="{FF2B5EF4-FFF2-40B4-BE49-F238E27FC236}">
                <a16:creationId xmlns:a16="http://schemas.microsoft.com/office/drawing/2014/main" id="{1B5B2AEA-C82C-4774-AD8E-32B3C01EC0A7}"/>
              </a:ext>
            </a:extLst>
          </p:cNvPr>
          <p:cNvSpPr txBox="1"/>
          <p:nvPr/>
        </p:nvSpPr>
        <p:spPr>
          <a:xfrm>
            <a:off x="9829800" y="849678"/>
            <a:ext cx="1852683" cy="369332"/>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עמודות קטגוריות</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3" name="Straight Arrow Connector 12">
            <a:extLst>
              <a:ext uri="{FF2B5EF4-FFF2-40B4-BE49-F238E27FC236}">
                <a16:creationId xmlns:a16="http://schemas.microsoft.com/office/drawing/2014/main" id="{CDC39604-26D7-4572-8459-18418249FCB6}"/>
              </a:ext>
            </a:extLst>
          </p:cNvPr>
          <p:cNvCxnSpPr>
            <a:cxnSpLocks/>
            <a:stCxn id="12" idx="2"/>
          </p:cNvCxnSpPr>
          <p:nvPr/>
        </p:nvCxnSpPr>
        <p:spPr>
          <a:xfrm flipH="1">
            <a:off x="10454054" y="1219010"/>
            <a:ext cx="302088" cy="849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D9CA110-935C-4DA9-83DA-EFD0FFF69BDD}"/>
              </a:ext>
            </a:extLst>
          </p:cNvPr>
          <p:cNvSpPr txBox="1"/>
          <p:nvPr/>
        </p:nvSpPr>
        <p:spPr>
          <a:xfrm>
            <a:off x="7862903" y="3364339"/>
            <a:ext cx="1220948" cy="369332"/>
          </a:xfrm>
          <a:prstGeom prst="rect">
            <a:avLst/>
          </a:prstGeom>
          <a:noFill/>
          <a:ln>
            <a:solidFill>
              <a:schemeClr val="bg2"/>
            </a:solidFill>
          </a:ln>
          <a:effectLst/>
        </p:spPr>
        <p:txBody>
          <a:bodyPr wrap="square" rtlCol="0">
            <a:spAutoFit/>
          </a:bodyPr>
          <a:lstStyle/>
          <a:p>
            <a:pPr algn="r" rtl="1"/>
            <a:r>
              <a:rPr lang="en-US" dirty="0">
                <a:solidFill>
                  <a:schemeClr val="bg1"/>
                </a:solidFill>
                <a:latin typeface="Open Sans Hebrew" panose="00000500000000000000" pitchFamily="2" charset="-79"/>
                <a:cs typeface="Open Sans Hebrew" panose="00000500000000000000" pitchFamily="2" charset="-79"/>
              </a:rPr>
              <a:t>One-Hot?</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8" name="Straight Arrow Connector 17">
            <a:extLst>
              <a:ext uri="{FF2B5EF4-FFF2-40B4-BE49-F238E27FC236}">
                <a16:creationId xmlns:a16="http://schemas.microsoft.com/office/drawing/2014/main" id="{746A2529-09C6-4511-830F-53141DA0F12B}"/>
              </a:ext>
            </a:extLst>
          </p:cNvPr>
          <p:cNvCxnSpPr>
            <a:cxnSpLocks/>
            <a:stCxn id="5" idx="1"/>
          </p:cNvCxnSpPr>
          <p:nvPr/>
        </p:nvCxnSpPr>
        <p:spPr>
          <a:xfrm flipH="1" flipV="1">
            <a:off x="9083851" y="3549005"/>
            <a:ext cx="310540" cy="4038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53EF834-208D-4CA1-B71D-A932BA397A4F}"/>
              </a:ext>
            </a:extLst>
          </p:cNvPr>
          <p:cNvCxnSpPr>
            <a:cxnSpLocks/>
            <a:stCxn id="17" idx="1"/>
          </p:cNvCxnSpPr>
          <p:nvPr/>
        </p:nvCxnSpPr>
        <p:spPr>
          <a:xfrm flipH="1">
            <a:off x="4085072" y="3549005"/>
            <a:ext cx="3777831" cy="64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D06CC152-15C1-4710-8DBC-942C280BA6D8}"/>
              </a:ext>
            </a:extLst>
          </p:cNvPr>
          <p:cNvSpPr txBox="1"/>
          <p:nvPr/>
        </p:nvSpPr>
        <p:spPr>
          <a:xfrm>
            <a:off x="772467" y="443318"/>
            <a:ext cx="1852683" cy="369332"/>
          </a:xfrm>
          <a:prstGeom prst="rect">
            <a:avLst/>
          </a:prstGeom>
          <a:noFill/>
          <a:ln>
            <a:solidFill>
              <a:schemeClr val="bg2"/>
            </a:solidFill>
          </a:ln>
          <a:effectLst/>
        </p:spPr>
        <p:txBody>
          <a:bodyPr wrap="square" rtlCol="0">
            <a:spAutoFit/>
          </a:bodyPr>
          <a:lstStyle/>
          <a:p>
            <a:pPr algn="r" rtl="1"/>
            <a:r>
              <a:rPr lang="en-US" dirty="0">
                <a:solidFill>
                  <a:schemeClr val="bg1"/>
                </a:solidFill>
                <a:latin typeface="Open Sans Hebrew" panose="00000500000000000000" pitchFamily="2" charset="-79"/>
                <a:cs typeface="Open Sans Hebrew" panose="00000500000000000000" pitchFamily="2" charset="-79"/>
              </a:rPr>
              <a:t>Label Encoding</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26" name="Straight Arrow Connector 25">
            <a:extLst>
              <a:ext uri="{FF2B5EF4-FFF2-40B4-BE49-F238E27FC236}">
                <a16:creationId xmlns:a16="http://schemas.microsoft.com/office/drawing/2014/main" id="{9571B502-432B-4964-AD17-9BCA572BAC34}"/>
              </a:ext>
            </a:extLst>
          </p:cNvPr>
          <p:cNvCxnSpPr>
            <a:cxnSpLocks/>
            <a:stCxn id="9" idx="1"/>
            <a:endCxn id="25" idx="2"/>
          </p:cNvCxnSpPr>
          <p:nvPr/>
        </p:nvCxnSpPr>
        <p:spPr>
          <a:xfrm flipH="1" flipV="1">
            <a:off x="1698809" y="812650"/>
            <a:ext cx="1728530" cy="2733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6366AB19-CD72-4D5C-B3CD-46885EA3FE67}"/>
              </a:ext>
            </a:extLst>
          </p:cNvPr>
          <p:cNvCxnSpPr>
            <a:cxnSpLocks/>
            <a:stCxn id="25" idx="2"/>
          </p:cNvCxnSpPr>
          <p:nvPr/>
        </p:nvCxnSpPr>
        <p:spPr>
          <a:xfrm flipH="1">
            <a:off x="1532269" y="812650"/>
            <a:ext cx="166540" cy="1366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162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27578" y="1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2101668" y="-396130"/>
            <a:ext cx="8770571" cy="1345269"/>
          </a:xfrm>
        </p:spPr>
        <p:txBody>
          <a:bodyPr anchor="b">
            <a:normAutofit fontScale="90000"/>
          </a:bodyPr>
          <a:lstStyle/>
          <a:p>
            <a:pPr algn="ctr"/>
            <a:r>
              <a:rPr lang="en-US" sz="4800" dirty="0">
                <a:solidFill>
                  <a:schemeClr val="bg1"/>
                </a:solidFill>
                <a:latin typeface="Open Sans Hebrew" panose="00000500000000000000" pitchFamily="2" charset="-79"/>
                <a:cs typeface="Open Sans Hebrew" panose="00000500000000000000" pitchFamily="2" charset="-79"/>
              </a:rPr>
              <a:t>Models – Logistic Regression</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6" name="Picture 5">
            <a:extLst>
              <a:ext uri="{FF2B5EF4-FFF2-40B4-BE49-F238E27FC236}">
                <a16:creationId xmlns:a16="http://schemas.microsoft.com/office/drawing/2014/main" id="{0A113658-ACBA-4B1E-B200-414F7195BE09}"/>
              </a:ext>
            </a:extLst>
          </p:cNvPr>
          <p:cNvPicPr>
            <a:picLocks noChangeAspect="1"/>
          </p:cNvPicPr>
          <p:nvPr/>
        </p:nvPicPr>
        <p:blipFill>
          <a:blip r:embed="rId3"/>
          <a:stretch>
            <a:fillRect/>
          </a:stretch>
        </p:blipFill>
        <p:spPr>
          <a:xfrm>
            <a:off x="518732" y="2695574"/>
            <a:ext cx="3804320" cy="2629163"/>
          </a:xfrm>
          <a:prstGeom prst="rect">
            <a:avLst/>
          </a:prstGeom>
        </p:spPr>
      </p:pic>
      <p:pic>
        <p:nvPicPr>
          <p:cNvPr id="10" name="Picture 9">
            <a:extLst>
              <a:ext uri="{FF2B5EF4-FFF2-40B4-BE49-F238E27FC236}">
                <a16:creationId xmlns:a16="http://schemas.microsoft.com/office/drawing/2014/main" id="{C4395C73-002D-48D3-8145-2C409F251879}"/>
              </a:ext>
            </a:extLst>
          </p:cNvPr>
          <p:cNvPicPr>
            <a:picLocks noChangeAspect="1"/>
          </p:cNvPicPr>
          <p:nvPr/>
        </p:nvPicPr>
        <p:blipFill>
          <a:blip r:embed="rId4"/>
          <a:stretch>
            <a:fillRect/>
          </a:stretch>
        </p:blipFill>
        <p:spPr>
          <a:xfrm>
            <a:off x="6066898" y="2695574"/>
            <a:ext cx="5747016" cy="1743238"/>
          </a:xfrm>
          <a:prstGeom prst="rect">
            <a:avLst/>
          </a:prstGeom>
        </p:spPr>
      </p:pic>
      <p:sp>
        <p:nvSpPr>
          <p:cNvPr id="12" name="TextBox 11">
            <a:extLst>
              <a:ext uri="{FF2B5EF4-FFF2-40B4-BE49-F238E27FC236}">
                <a16:creationId xmlns:a16="http://schemas.microsoft.com/office/drawing/2014/main" id="{2510DB57-E87B-425E-BDD6-82B5BC15C138}"/>
              </a:ext>
            </a:extLst>
          </p:cNvPr>
          <p:cNvSpPr txBox="1"/>
          <p:nvPr/>
        </p:nvSpPr>
        <p:spPr>
          <a:xfrm>
            <a:off x="9442485" y="949139"/>
            <a:ext cx="2371429" cy="952745"/>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מאחר ובסיס הנתונים לא מאוזן – הריקול הוא הערך שנחפש למקסם</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3" name="Straight Arrow Connector 12">
            <a:extLst>
              <a:ext uri="{FF2B5EF4-FFF2-40B4-BE49-F238E27FC236}">
                <a16:creationId xmlns:a16="http://schemas.microsoft.com/office/drawing/2014/main" id="{1406ABA7-B613-4530-905E-3D8D359E60FD}"/>
              </a:ext>
            </a:extLst>
          </p:cNvPr>
          <p:cNvCxnSpPr>
            <a:cxnSpLocks/>
            <a:stCxn id="12" idx="1"/>
          </p:cNvCxnSpPr>
          <p:nvPr/>
        </p:nvCxnSpPr>
        <p:spPr>
          <a:xfrm flipH="1">
            <a:off x="9267092" y="1425512"/>
            <a:ext cx="175393" cy="1546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0135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27578" y="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1681612" y="-540679"/>
            <a:ext cx="8770571" cy="1345269"/>
          </a:xfrm>
        </p:spPr>
        <p:txBody>
          <a:bodyPr anchor="b">
            <a:normAutofit/>
          </a:bodyPr>
          <a:lstStyle/>
          <a:p>
            <a:pPr algn="ctr"/>
            <a:r>
              <a:rPr lang="en-US" sz="4800" dirty="0">
                <a:solidFill>
                  <a:schemeClr val="bg1"/>
                </a:solidFill>
                <a:latin typeface="Open Sans Hebrew" panose="00000500000000000000" pitchFamily="2" charset="-79"/>
                <a:cs typeface="Open Sans Hebrew" panose="00000500000000000000" pitchFamily="2" charset="-79"/>
              </a:rPr>
              <a:t>Models – SVM</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5" name="Picture 4">
            <a:extLst>
              <a:ext uri="{FF2B5EF4-FFF2-40B4-BE49-F238E27FC236}">
                <a16:creationId xmlns:a16="http://schemas.microsoft.com/office/drawing/2014/main" id="{A1C702D5-D660-440A-B701-54B9DBFBA85F}"/>
              </a:ext>
            </a:extLst>
          </p:cNvPr>
          <p:cNvPicPr>
            <a:picLocks noChangeAspect="1"/>
          </p:cNvPicPr>
          <p:nvPr/>
        </p:nvPicPr>
        <p:blipFill>
          <a:blip r:embed="rId3"/>
          <a:stretch>
            <a:fillRect/>
          </a:stretch>
        </p:blipFill>
        <p:spPr>
          <a:xfrm>
            <a:off x="368794" y="804590"/>
            <a:ext cx="3015341" cy="2175964"/>
          </a:xfrm>
          <a:prstGeom prst="rect">
            <a:avLst/>
          </a:prstGeom>
        </p:spPr>
      </p:pic>
      <p:pic>
        <p:nvPicPr>
          <p:cNvPr id="8" name="Picture 7">
            <a:extLst>
              <a:ext uri="{FF2B5EF4-FFF2-40B4-BE49-F238E27FC236}">
                <a16:creationId xmlns:a16="http://schemas.microsoft.com/office/drawing/2014/main" id="{F685D7C1-A19E-452B-B658-0096C0DF9E64}"/>
              </a:ext>
            </a:extLst>
          </p:cNvPr>
          <p:cNvPicPr>
            <a:picLocks noChangeAspect="1"/>
          </p:cNvPicPr>
          <p:nvPr/>
        </p:nvPicPr>
        <p:blipFill>
          <a:blip r:embed="rId4"/>
          <a:stretch>
            <a:fillRect/>
          </a:stretch>
        </p:blipFill>
        <p:spPr>
          <a:xfrm>
            <a:off x="272892" y="3146748"/>
            <a:ext cx="3207144" cy="2000206"/>
          </a:xfrm>
          <a:prstGeom prst="rect">
            <a:avLst/>
          </a:prstGeom>
        </p:spPr>
      </p:pic>
      <p:pic>
        <p:nvPicPr>
          <p:cNvPr id="11" name="Picture 10">
            <a:extLst>
              <a:ext uri="{FF2B5EF4-FFF2-40B4-BE49-F238E27FC236}">
                <a16:creationId xmlns:a16="http://schemas.microsoft.com/office/drawing/2014/main" id="{CEC1056F-FE4A-41FA-B683-1B84E124B592}"/>
              </a:ext>
            </a:extLst>
          </p:cNvPr>
          <p:cNvPicPr>
            <a:picLocks noChangeAspect="1"/>
          </p:cNvPicPr>
          <p:nvPr/>
        </p:nvPicPr>
        <p:blipFill>
          <a:blip r:embed="rId5"/>
          <a:stretch>
            <a:fillRect/>
          </a:stretch>
        </p:blipFill>
        <p:spPr>
          <a:xfrm>
            <a:off x="5288906" y="1804448"/>
            <a:ext cx="4572617" cy="1521971"/>
          </a:xfrm>
          <a:prstGeom prst="rect">
            <a:avLst/>
          </a:prstGeom>
        </p:spPr>
      </p:pic>
      <p:sp>
        <p:nvSpPr>
          <p:cNvPr id="16" name="TextBox 15">
            <a:extLst>
              <a:ext uri="{FF2B5EF4-FFF2-40B4-BE49-F238E27FC236}">
                <a16:creationId xmlns:a16="http://schemas.microsoft.com/office/drawing/2014/main" id="{6ACB2BCA-508C-44B4-B364-95BCD649E943}"/>
              </a:ext>
            </a:extLst>
          </p:cNvPr>
          <p:cNvSpPr txBox="1"/>
          <p:nvPr/>
        </p:nvSpPr>
        <p:spPr>
          <a:xfrm>
            <a:off x="9666459" y="293189"/>
            <a:ext cx="2371429" cy="952745"/>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מאחר ובסיס הנתונים לא מאוזן – הריקול הוא הערך שנחפש למקסם</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7" name="Straight Arrow Connector 16">
            <a:extLst>
              <a:ext uri="{FF2B5EF4-FFF2-40B4-BE49-F238E27FC236}">
                <a16:creationId xmlns:a16="http://schemas.microsoft.com/office/drawing/2014/main" id="{9086AB19-6CCE-421D-B19C-31DE341CA6DF}"/>
              </a:ext>
            </a:extLst>
          </p:cNvPr>
          <p:cNvCxnSpPr>
            <a:cxnSpLocks/>
            <a:stCxn id="16" idx="1"/>
          </p:cNvCxnSpPr>
          <p:nvPr/>
        </p:nvCxnSpPr>
        <p:spPr>
          <a:xfrm flipH="1">
            <a:off x="8075777" y="769562"/>
            <a:ext cx="1590682" cy="1402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8984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27578" y="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1681612" y="-540679"/>
            <a:ext cx="8770571" cy="1345269"/>
          </a:xfrm>
        </p:spPr>
        <p:txBody>
          <a:bodyPr anchor="b">
            <a:normAutofit/>
          </a:bodyPr>
          <a:lstStyle/>
          <a:p>
            <a:pPr algn="ctr"/>
            <a:r>
              <a:rPr lang="en-US" sz="4800" dirty="0">
                <a:solidFill>
                  <a:schemeClr val="bg1"/>
                </a:solidFill>
                <a:latin typeface="Open Sans Hebrew" panose="00000500000000000000" pitchFamily="2" charset="-79"/>
                <a:cs typeface="Open Sans Hebrew" panose="00000500000000000000" pitchFamily="2" charset="-79"/>
              </a:rPr>
              <a:t>Models – SVM</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15" name="Picture 14">
            <a:extLst>
              <a:ext uri="{FF2B5EF4-FFF2-40B4-BE49-F238E27FC236}">
                <a16:creationId xmlns:a16="http://schemas.microsoft.com/office/drawing/2014/main" id="{8EF9163C-63B4-458A-96EF-7439680744A2}"/>
              </a:ext>
            </a:extLst>
          </p:cNvPr>
          <p:cNvPicPr>
            <a:picLocks noChangeAspect="1"/>
          </p:cNvPicPr>
          <p:nvPr/>
        </p:nvPicPr>
        <p:blipFill>
          <a:blip r:embed="rId3"/>
          <a:stretch>
            <a:fillRect/>
          </a:stretch>
        </p:blipFill>
        <p:spPr>
          <a:xfrm>
            <a:off x="9034204" y="1971743"/>
            <a:ext cx="2835958" cy="764133"/>
          </a:xfrm>
          <a:prstGeom prst="rect">
            <a:avLst/>
          </a:prstGeom>
        </p:spPr>
      </p:pic>
      <p:cxnSp>
        <p:nvCxnSpPr>
          <p:cNvPr id="19" name="Straight Arrow Connector 18">
            <a:extLst>
              <a:ext uri="{FF2B5EF4-FFF2-40B4-BE49-F238E27FC236}">
                <a16:creationId xmlns:a16="http://schemas.microsoft.com/office/drawing/2014/main" id="{9C43AA4E-09AD-4903-A82A-A87543F582E9}"/>
              </a:ext>
            </a:extLst>
          </p:cNvPr>
          <p:cNvCxnSpPr>
            <a:cxnSpLocks/>
          </p:cNvCxnSpPr>
          <p:nvPr/>
        </p:nvCxnSpPr>
        <p:spPr>
          <a:xfrm flipV="1">
            <a:off x="7711947" y="2364966"/>
            <a:ext cx="1466236" cy="1226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9F0DFA7-AE82-46A6-99FB-3FFD9D3F2C2D}"/>
              </a:ext>
            </a:extLst>
          </p:cNvPr>
          <p:cNvSpPr txBox="1"/>
          <p:nvPr/>
        </p:nvSpPr>
        <p:spPr>
          <a:xfrm>
            <a:off x="9178183" y="509499"/>
            <a:ext cx="2371429" cy="923330"/>
          </a:xfrm>
          <a:prstGeom prst="rect">
            <a:avLst/>
          </a:prstGeom>
          <a:noFill/>
          <a:ln>
            <a:solidFill>
              <a:schemeClr val="bg2"/>
            </a:solidFill>
          </a:ln>
          <a:effectLst/>
        </p:spPr>
        <p:txBody>
          <a:bodyPr wrap="square" rtlCol="0">
            <a:spAutoFit/>
          </a:bodyPr>
          <a:lstStyle/>
          <a:p>
            <a:pPr algn="r" rtl="1"/>
            <a:r>
              <a:rPr lang="en-US" dirty="0">
                <a:solidFill>
                  <a:schemeClr val="bg1"/>
                </a:solidFill>
                <a:latin typeface="Open Sans Hebrew" panose="00000500000000000000" pitchFamily="2" charset="-79"/>
                <a:cs typeface="Open Sans Hebrew" panose="00000500000000000000" pitchFamily="2" charset="-79"/>
              </a:rPr>
              <a:t>Grid Search</a:t>
            </a:r>
            <a:r>
              <a:rPr lang="he-IL" dirty="0">
                <a:solidFill>
                  <a:schemeClr val="bg1"/>
                </a:solidFill>
                <a:latin typeface="Open Sans Hebrew" panose="00000500000000000000" pitchFamily="2" charset="-79"/>
                <a:cs typeface="Open Sans Hebrew" panose="00000500000000000000" pitchFamily="2" charset="-79"/>
              </a:rPr>
              <a:t> – מציאת הפרמטרים שממקסמים את הריקול שלנו</a:t>
            </a:r>
            <a:endParaRPr lang="en-IL" dirty="0">
              <a:solidFill>
                <a:schemeClr val="bg1"/>
              </a:solidFill>
              <a:latin typeface="Open Sans Hebrew" panose="00000500000000000000" pitchFamily="2" charset="-79"/>
              <a:cs typeface="Open Sans Hebrew" panose="00000500000000000000" pitchFamily="2" charset="-79"/>
            </a:endParaRPr>
          </a:p>
        </p:txBody>
      </p:sp>
      <p:pic>
        <p:nvPicPr>
          <p:cNvPr id="9" name="Picture 8">
            <a:extLst>
              <a:ext uri="{FF2B5EF4-FFF2-40B4-BE49-F238E27FC236}">
                <a16:creationId xmlns:a16="http://schemas.microsoft.com/office/drawing/2014/main" id="{B4DD7A96-ACBF-4E74-B432-AEC2DCD81A9C}"/>
              </a:ext>
            </a:extLst>
          </p:cNvPr>
          <p:cNvPicPr>
            <a:picLocks noChangeAspect="1"/>
          </p:cNvPicPr>
          <p:nvPr/>
        </p:nvPicPr>
        <p:blipFill>
          <a:blip r:embed="rId4"/>
          <a:stretch>
            <a:fillRect/>
          </a:stretch>
        </p:blipFill>
        <p:spPr>
          <a:xfrm>
            <a:off x="30626" y="1971743"/>
            <a:ext cx="7726691" cy="1124927"/>
          </a:xfrm>
          <a:prstGeom prst="rect">
            <a:avLst/>
          </a:prstGeom>
        </p:spPr>
      </p:pic>
    </p:spTree>
    <p:extLst>
      <p:ext uri="{BB962C8B-B14F-4D97-AF65-F5344CB8AC3E}">
        <p14:creationId xmlns:p14="http://schemas.microsoft.com/office/powerpoint/2010/main" val="1200591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89124" y="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1477413" y="-516064"/>
            <a:ext cx="8770571" cy="1345269"/>
          </a:xfrm>
        </p:spPr>
        <p:txBody>
          <a:bodyPr anchor="b">
            <a:normAutofit/>
          </a:bodyPr>
          <a:lstStyle/>
          <a:p>
            <a:pPr algn="ctr"/>
            <a:r>
              <a:rPr lang="en-US" sz="4800" dirty="0">
                <a:solidFill>
                  <a:schemeClr val="bg1"/>
                </a:solidFill>
                <a:latin typeface="Open Sans Hebrew" panose="00000500000000000000" pitchFamily="2" charset="-79"/>
                <a:cs typeface="Open Sans Hebrew" panose="00000500000000000000" pitchFamily="2" charset="-79"/>
              </a:rPr>
              <a:t>Models – Random Forest</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6" name="Picture 5">
            <a:extLst>
              <a:ext uri="{FF2B5EF4-FFF2-40B4-BE49-F238E27FC236}">
                <a16:creationId xmlns:a16="http://schemas.microsoft.com/office/drawing/2014/main" id="{ED770058-E0CD-4A6D-9028-541BD493E9C9}"/>
              </a:ext>
            </a:extLst>
          </p:cNvPr>
          <p:cNvPicPr>
            <a:picLocks noChangeAspect="1"/>
          </p:cNvPicPr>
          <p:nvPr/>
        </p:nvPicPr>
        <p:blipFill>
          <a:blip r:embed="rId3"/>
          <a:stretch>
            <a:fillRect/>
          </a:stretch>
        </p:blipFill>
        <p:spPr>
          <a:xfrm>
            <a:off x="720435" y="1067986"/>
            <a:ext cx="3616692" cy="2629178"/>
          </a:xfrm>
          <a:prstGeom prst="rect">
            <a:avLst/>
          </a:prstGeom>
        </p:spPr>
      </p:pic>
      <p:pic>
        <p:nvPicPr>
          <p:cNvPr id="9" name="Picture 8">
            <a:extLst>
              <a:ext uri="{FF2B5EF4-FFF2-40B4-BE49-F238E27FC236}">
                <a16:creationId xmlns:a16="http://schemas.microsoft.com/office/drawing/2014/main" id="{0E99823A-8AA9-4CE2-A641-568E3477BEA4}"/>
              </a:ext>
            </a:extLst>
          </p:cNvPr>
          <p:cNvPicPr>
            <a:picLocks noChangeAspect="1"/>
          </p:cNvPicPr>
          <p:nvPr/>
        </p:nvPicPr>
        <p:blipFill>
          <a:blip r:embed="rId4"/>
          <a:stretch>
            <a:fillRect/>
          </a:stretch>
        </p:blipFill>
        <p:spPr>
          <a:xfrm>
            <a:off x="5862698" y="2457173"/>
            <a:ext cx="5042379" cy="1716861"/>
          </a:xfrm>
          <a:prstGeom prst="rect">
            <a:avLst/>
          </a:prstGeom>
        </p:spPr>
      </p:pic>
      <p:pic>
        <p:nvPicPr>
          <p:cNvPr id="12" name="Picture 11">
            <a:extLst>
              <a:ext uri="{FF2B5EF4-FFF2-40B4-BE49-F238E27FC236}">
                <a16:creationId xmlns:a16="http://schemas.microsoft.com/office/drawing/2014/main" id="{C41ABD9F-9A01-41F0-AE22-B06F42C96A59}"/>
              </a:ext>
            </a:extLst>
          </p:cNvPr>
          <p:cNvPicPr>
            <a:picLocks noChangeAspect="1"/>
          </p:cNvPicPr>
          <p:nvPr/>
        </p:nvPicPr>
        <p:blipFill>
          <a:blip r:embed="rId5"/>
          <a:stretch>
            <a:fillRect/>
          </a:stretch>
        </p:blipFill>
        <p:spPr>
          <a:xfrm>
            <a:off x="520890" y="4072552"/>
            <a:ext cx="3929484" cy="2514124"/>
          </a:xfrm>
          <a:prstGeom prst="rect">
            <a:avLst/>
          </a:prstGeom>
        </p:spPr>
      </p:pic>
      <p:sp>
        <p:nvSpPr>
          <p:cNvPr id="16" name="TextBox 15">
            <a:extLst>
              <a:ext uri="{FF2B5EF4-FFF2-40B4-BE49-F238E27FC236}">
                <a16:creationId xmlns:a16="http://schemas.microsoft.com/office/drawing/2014/main" id="{C3E97B36-8FC2-40E0-85A6-55EF4B3F53AA}"/>
              </a:ext>
            </a:extLst>
          </p:cNvPr>
          <p:cNvSpPr txBox="1"/>
          <p:nvPr/>
        </p:nvSpPr>
        <p:spPr>
          <a:xfrm>
            <a:off x="9379506" y="829205"/>
            <a:ext cx="2371429" cy="952745"/>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מאחר ובסיס הנתונים לא מאוזן – הריקול הוא הערך שנחפש למקסם</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7" name="Straight Arrow Connector 16">
            <a:extLst>
              <a:ext uri="{FF2B5EF4-FFF2-40B4-BE49-F238E27FC236}">
                <a16:creationId xmlns:a16="http://schemas.microsoft.com/office/drawing/2014/main" id="{E669A5CE-02AD-4ECA-9507-16AE64AFB77F}"/>
              </a:ext>
            </a:extLst>
          </p:cNvPr>
          <p:cNvCxnSpPr>
            <a:cxnSpLocks/>
            <a:stCxn id="16" idx="1"/>
          </p:cNvCxnSpPr>
          <p:nvPr/>
        </p:nvCxnSpPr>
        <p:spPr>
          <a:xfrm flipH="1">
            <a:off x="8864304" y="1305578"/>
            <a:ext cx="515202" cy="1598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08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7208" b="7208"/>
          <a:stretch/>
        </p:blipFill>
        <p:spPr>
          <a:xfrm>
            <a:off x="0" y="25189"/>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1709190" y="25189"/>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הקדמה</a:t>
            </a:r>
            <a:endParaRPr lang="en-IL" sz="4800" dirty="0">
              <a:solidFill>
                <a:schemeClr val="bg1"/>
              </a:solidFill>
              <a:latin typeface="Open Sans Hebrew" panose="00000500000000000000" pitchFamily="2" charset="-79"/>
              <a:cs typeface="Open Sans Hebrew" panose="00000500000000000000" pitchFamily="2" charset="-79"/>
            </a:endParaRPr>
          </a:p>
        </p:txBody>
      </p:sp>
      <p:sp>
        <p:nvSpPr>
          <p:cNvPr id="7" name="TextBox 6">
            <a:extLst>
              <a:ext uri="{FF2B5EF4-FFF2-40B4-BE49-F238E27FC236}">
                <a16:creationId xmlns:a16="http://schemas.microsoft.com/office/drawing/2014/main" id="{A46E1AA7-18AB-4EAC-BF70-BEA736FC7C19}"/>
              </a:ext>
            </a:extLst>
          </p:cNvPr>
          <p:cNvSpPr txBox="1"/>
          <p:nvPr/>
        </p:nvSpPr>
        <p:spPr>
          <a:xfrm>
            <a:off x="9066595" y="1477819"/>
            <a:ext cx="2955641" cy="2308324"/>
          </a:xfrm>
          <a:prstGeom prst="rect">
            <a:avLst/>
          </a:prstGeom>
          <a:solidFill>
            <a:schemeClr val="tx2">
              <a:lumMod val="10000"/>
              <a:lumOff val="90000"/>
            </a:schemeClr>
          </a:solidFill>
          <a:effectLst>
            <a:softEdge rad="127000"/>
          </a:effectLst>
        </p:spPr>
        <p:txBody>
          <a:bodyPr wrap="square" rtlCol="0">
            <a:spAutoFit/>
          </a:bodyPr>
          <a:lstStyle/>
          <a:p>
            <a:pPr algn="r" rtl="1"/>
            <a:r>
              <a:rPr lang="he-IL" dirty="0"/>
              <a:t>בשנים האחרונות שוק המטבעות הקריפטוגרפיים עלה בצורה דרסטית, מה שגרם לכל אדם להכיר את המושג קריפטו, לחשוב על הקעות פוטנציאליות במטבעות הקיימים, ובעיקר לשמוע על קשר כזה או אחר לפעילות עבריינית.</a:t>
            </a:r>
            <a:endParaRPr lang="en-IL" dirty="0"/>
          </a:p>
        </p:txBody>
      </p:sp>
    </p:spTree>
    <p:extLst>
      <p:ext uri="{BB962C8B-B14F-4D97-AF65-F5344CB8AC3E}">
        <p14:creationId xmlns:p14="http://schemas.microsoft.com/office/powerpoint/2010/main" val="973893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7208" b="7208"/>
          <a:stretch/>
        </p:blipFill>
        <p:spPr>
          <a:xfrm>
            <a:off x="0" y="25189"/>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1709190" y="25189"/>
            <a:ext cx="8770571" cy="1345269"/>
          </a:xfrm>
        </p:spPr>
        <p:txBody>
          <a:bodyPr anchor="b">
            <a:normAutofit/>
          </a:bodyPr>
          <a:lstStyle/>
          <a:p>
            <a:pPr algn="ctr"/>
            <a:r>
              <a:rPr lang="en-US" sz="4800" dirty="0">
                <a:solidFill>
                  <a:schemeClr val="bg1"/>
                </a:solidFill>
                <a:latin typeface="Open Sans Hebrew" panose="00000500000000000000" pitchFamily="2" charset="-79"/>
                <a:cs typeface="Open Sans Hebrew" panose="00000500000000000000" pitchFamily="2" charset="-79"/>
              </a:rPr>
              <a:t>Future Work</a:t>
            </a:r>
            <a:endParaRPr lang="en-IL" sz="4800" dirty="0">
              <a:solidFill>
                <a:schemeClr val="bg1"/>
              </a:solidFill>
              <a:latin typeface="Open Sans Hebrew" panose="00000500000000000000" pitchFamily="2" charset="-79"/>
              <a:cs typeface="Open Sans Hebrew" panose="00000500000000000000" pitchFamily="2" charset="-79"/>
            </a:endParaRPr>
          </a:p>
        </p:txBody>
      </p:sp>
      <p:sp>
        <p:nvSpPr>
          <p:cNvPr id="7" name="TextBox 6">
            <a:extLst>
              <a:ext uri="{FF2B5EF4-FFF2-40B4-BE49-F238E27FC236}">
                <a16:creationId xmlns:a16="http://schemas.microsoft.com/office/drawing/2014/main" id="{A46E1AA7-18AB-4EAC-BF70-BEA736FC7C19}"/>
              </a:ext>
            </a:extLst>
          </p:cNvPr>
          <p:cNvSpPr txBox="1"/>
          <p:nvPr/>
        </p:nvSpPr>
        <p:spPr>
          <a:xfrm>
            <a:off x="9066595" y="1477819"/>
            <a:ext cx="2955641" cy="3139321"/>
          </a:xfrm>
          <a:prstGeom prst="rect">
            <a:avLst/>
          </a:prstGeom>
          <a:solidFill>
            <a:schemeClr val="tx2">
              <a:lumMod val="10000"/>
              <a:lumOff val="90000"/>
            </a:schemeClr>
          </a:solidFill>
          <a:effectLst>
            <a:softEdge rad="127000"/>
          </a:effectLst>
        </p:spPr>
        <p:txBody>
          <a:bodyPr wrap="square" rtlCol="0">
            <a:spAutoFit/>
          </a:bodyPr>
          <a:lstStyle/>
          <a:p>
            <a:pPr marL="285750" indent="-285750" algn="r" rtl="1">
              <a:buFont typeface="Arial" panose="020B0604020202020204" pitchFamily="34" charset="0"/>
              <a:buChar char="•"/>
            </a:pPr>
            <a:r>
              <a:rPr lang="he-IL" dirty="0"/>
              <a:t>התייחסות לעליית/ירידת מקרי הונאה במהלך תקופות בהן הקריפטו יותר תנודתי מבחינת המחיר שלו</a:t>
            </a:r>
          </a:p>
          <a:p>
            <a:pPr marL="285750" indent="-285750" algn="r" rtl="1">
              <a:buFont typeface="Arial" panose="020B0604020202020204" pitchFamily="34" charset="0"/>
              <a:buChar char="•"/>
            </a:pPr>
            <a:r>
              <a:rPr lang="he-IL" dirty="0"/>
              <a:t>יצירת מאגר פתוח לקהל הרחב, שכולל רשימה של כתובות שחשודות בטרנזקציות הונאה, כך שחברות יוכלו להימנע מלבצע עבורן טרנזקציות</a:t>
            </a:r>
          </a:p>
          <a:p>
            <a:pPr marL="285750" indent="-285750" algn="r" rtl="1">
              <a:buFont typeface="Arial" panose="020B0604020202020204" pitchFamily="34" charset="0"/>
              <a:buChar char="•"/>
            </a:pPr>
            <a:endParaRPr lang="en-IL" dirty="0"/>
          </a:p>
        </p:txBody>
      </p:sp>
    </p:spTree>
    <p:extLst>
      <p:ext uri="{BB962C8B-B14F-4D97-AF65-F5344CB8AC3E}">
        <p14:creationId xmlns:p14="http://schemas.microsoft.com/office/powerpoint/2010/main" val="367944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27578" y="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5047092" y="-466468"/>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תודה שהקשבתם!</a:t>
            </a:r>
            <a:endParaRPr lang="en-IL" sz="4800" dirty="0">
              <a:solidFill>
                <a:schemeClr val="bg1"/>
              </a:solidFill>
              <a:latin typeface="Open Sans Hebrew" panose="00000500000000000000" pitchFamily="2" charset="-79"/>
              <a:cs typeface="Open Sans Hebrew" panose="00000500000000000000" pitchFamily="2" charset="-79"/>
            </a:endParaRPr>
          </a:p>
        </p:txBody>
      </p:sp>
      <p:sp>
        <p:nvSpPr>
          <p:cNvPr id="7" name="Title 1">
            <a:extLst>
              <a:ext uri="{FF2B5EF4-FFF2-40B4-BE49-F238E27FC236}">
                <a16:creationId xmlns:a16="http://schemas.microsoft.com/office/drawing/2014/main" id="{5B7C1110-12F3-4148-9412-0A552C22E199}"/>
              </a:ext>
            </a:extLst>
          </p:cNvPr>
          <p:cNvSpPr txBox="1">
            <a:spLocks/>
          </p:cNvSpPr>
          <p:nvPr/>
        </p:nvSpPr>
        <p:spPr>
          <a:xfrm>
            <a:off x="6383522" y="5068476"/>
            <a:ext cx="8770571" cy="1345269"/>
          </a:xfrm>
          <a:prstGeom prst="rect">
            <a:avLst/>
          </a:prstGeom>
        </p:spPr>
        <p:txBody>
          <a:bodyPr vert="horz" lIns="109728" tIns="109728" rIns="109728" bIns="91440" rtlCol="0" anchor="b">
            <a:normAutofit fontScale="70000" lnSpcReduction="200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he-IL" sz="4800" dirty="0">
                <a:solidFill>
                  <a:schemeClr val="bg1"/>
                </a:solidFill>
                <a:latin typeface="Open Sans Hebrew" panose="00000500000000000000" pitchFamily="2" charset="-79"/>
                <a:cs typeface="Open Sans Hebrew" panose="00000500000000000000" pitchFamily="2" charset="-79"/>
              </a:rPr>
              <a:t>נדב ישר</a:t>
            </a:r>
          </a:p>
          <a:p>
            <a:pPr algn="ctr"/>
            <a:r>
              <a:rPr lang="he-IL" sz="4800" dirty="0">
                <a:solidFill>
                  <a:schemeClr val="bg1"/>
                </a:solidFill>
                <a:latin typeface="Open Sans Hebrew" panose="00000500000000000000" pitchFamily="2" charset="-79"/>
                <a:cs typeface="Open Sans Hebrew" panose="00000500000000000000" pitchFamily="2" charset="-79"/>
              </a:rPr>
              <a:t>דניאל רביב</a:t>
            </a:r>
            <a:endParaRPr lang="en-IL" sz="4800" dirty="0">
              <a:solidFill>
                <a:schemeClr val="bg1"/>
              </a:solidFill>
              <a:latin typeface="Open Sans Hebrew" panose="00000500000000000000" pitchFamily="2" charset="-79"/>
              <a:cs typeface="Open Sans Hebrew" panose="00000500000000000000" pitchFamily="2" charset="-79"/>
            </a:endParaRPr>
          </a:p>
        </p:txBody>
      </p:sp>
    </p:spTree>
    <p:extLst>
      <p:ext uri="{BB962C8B-B14F-4D97-AF65-F5344CB8AC3E}">
        <p14:creationId xmlns:p14="http://schemas.microsoft.com/office/powerpoint/2010/main" val="2890535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25189"/>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4809699" y="-431299"/>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מטרת הפרויקט</a:t>
            </a:r>
            <a:endParaRPr lang="en-IL" sz="4800" dirty="0">
              <a:solidFill>
                <a:schemeClr val="bg1"/>
              </a:solidFill>
              <a:latin typeface="Open Sans Hebrew" panose="00000500000000000000" pitchFamily="2" charset="-79"/>
              <a:cs typeface="Open Sans Hebrew" panose="00000500000000000000" pitchFamily="2" charset="-79"/>
            </a:endParaRPr>
          </a:p>
        </p:txBody>
      </p:sp>
      <p:sp>
        <p:nvSpPr>
          <p:cNvPr id="7" name="TextBox 6">
            <a:extLst>
              <a:ext uri="{FF2B5EF4-FFF2-40B4-BE49-F238E27FC236}">
                <a16:creationId xmlns:a16="http://schemas.microsoft.com/office/drawing/2014/main" id="{A46E1AA7-18AB-4EAC-BF70-BEA736FC7C19}"/>
              </a:ext>
            </a:extLst>
          </p:cNvPr>
          <p:cNvSpPr txBox="1"/>
          <p:nvPr/>
        </p:nvSpPr>
        <p:spPr>
          <a:xfrm>
            <a:off x="9066595" y="1477819"/>
            <a:ext cx="2955641" cy="1754326"/>
          </a:xfrm>
          <a:prstGeom prst="rect">
            <a:avLst/>
          </a:prstGeom>
          <a:solidFill>
            <a:schemeClr val="bg1"/>
          </a:solidFill>
          <a:effectLst/>
        </p:spPr>
        <p:txBody>
          <a:bodyPr wrap="square" rtlCol="0">
            <a:spAutoFit/>
          </a:bodyPr>
          <a:lstStyle/>
          <a:p>
            <a:pPr algn="r" rtl="1"/>
            <a:r>
              <a:rPr lang="he-IL" dirty="0">
                <a:latin typeface="Open Sans Hebrew" panose="00000500000000000000" pitchFamily="2" charset="-79"/>
                <a:cs typeface="Open Sans Hebrew" panose="00000500000000000000" pitchFamily="2" charset="-79"/>
              </a:rPr>
              <a:t>בפרויקט שלנו נבצע קלסיפיקציה (סיווג) עבור טרנזקציות של מטבע איתריום שהתבצעו, ונחליט האם לסווג טרנזקציה כהונאה (1) או כטרנזקציה לגיטימית (0)</a:t>
            </a:r>
            <a:endParaRPr lang="en-IL" dirty="0">
              <a:latin typeface="Open Sans Hebrew" panose="00000500000000000000" pitchFamily="2" charset="-79"/>
              <a:cs typeface="Open Sans Hebrew" panose="00000500000000000000" pitchFamily="2" charset="-79"/>
            </a:endParaRPr>
          </a:p>
        </p:txBody>
      </p:sp>
      <p:pic>
        <p:nvPicPr>
          <p:cNvPr id="5" name="Picture 4">
            <a:extLst>
              <a:ext uri="{FF2B5EF4-FFF2-40B4-BE49-F238E27FC236}">
                <a16:creationId xmlns:a16="http://schemas.microsoft.com/office/drawing/2014/main" id="{F558B35A-9CA1-458F-B300-D6C636D72033}"/>
              </a:ext>
            </a:extLst>
          </p:cNvPr>
          <p:cNvPicPr>
            <a:picLocks noChangeAspect="1"/>
          </p:cNvPicPr>
          <p:nvPr/>
        </p:nvPicPr>
        <p:blipFill>
          <a:blip r:embed="rId3"/>
          <a:stretch>
            <a:fillRect/>
          </a:stretch>
        </p:blipFill>
        <p:spPr>
          <a:xfrm>
            <a:off x="545318" y="4190204"/>
            <a:ext cx="9167800" cy="2379954"/>
          </a:xfrm>
          <a:prstGeom prst="rect">
            <a:avLst/>
          </a:prstGeom>
          <a:ln>
            <a:solidFill>
              <a:schemeClr val="tx1"/>
            </a:solidFill>
          </a:ln>
        </p:spPr>
      </p:pic>
      <p:sp>
        <p:nvSpPr>
          <p:cNvPr id="6" name="TextBox 5">
            <a:extLst>
              <a:ext uri="{FF2B5EF4-FFF2-40B4-BE49-F238E27FC236}">
                <a16:creationId xmlns:a16="http://schemas.microsoft.com/office/drawing/2014/main" id="{5690409E-70C7-4ED6-8907-6920A2D35F53}"/>
              </a:ext>
            </a:extLst>
          </p:cNvPr>
          <p:cNvSpPr txBox="1"/>
          <p:nvPr/>
        </p:nvSpPr>
        <p:spPr>
          <a:xfrm>
            <a:off x="376153" y="2595665"/>
            <a:ext cx="2126902" cy="338554"/>
          </a:xfrm>
          <a:prstGeom prst="rect">
            <a:avLst/>
          </a:prstGeom>
          <a:solidFill>
            <a:schemeClr val="bg1"/>
          </a:solidFill>
          <a:ln>
            <a:solidFill>
              <a:schemeClr val="tx1"/>
            </a:solidFill>
          </a:ln>
        </p:spPr>
        <p:txBody>
          <a:bodyPr wrap="square" rtlCol="0">
            <a:spAutoFit/>
          </a:bodyPr>
          <a:lstStyle/>
          <a:p>
            <a:r>
              <a:rPr lang="en-US" sz="1600" dirty="0"/>
              <a:t>FLAG = Our Label</a:t>
            </a:r>
            <a:endParaRPr lang="en-IL" sz="1600" dirty="0"/>
          </a:p>
        </p:txBody>
      </p:sp>
      <p:cxnSp>
        <p:nvCxnSpPr>
          <p:cNvPr id="9" name="Straight Arrow Connector 8">
            <a:extLst>
              <a:ext uri="{FF2B5EF4-FFF2-40B4-BE49-F238E27FC236}">
                <a16:creationId xmlns:a16="http://schemas.microsoft.com/office/drawing/2014/main" id="{59912738-F94F-4A94-BB77-45BB5ACF86ED}"/>
              </a:ext>
            </a:extLst>
          </p:cNvPr>
          <p:cNvCxnSpPr>
            <a:cxnSpLocks/>
            <a:stCxn id="17" idx="2"/>
          </p:cNvCxnSpPr>
          <p:nvPr/>
        </p:nvCxnSpPr>
        <p:spPr>
          <a:xfrm flipH="1">
            <a:off x="8793020" y="3924281"/>
            <a:ext cx="1465416" cy="563849"/>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4FC60DBD-CFA6-4AE3-B429-751A92997C13}"/>
              </a:ext>
            </a:extLst>
          </p:cNvPr>
          <p:cNvSpPr txBox="1"/>
          <p:nvPr/>
        </p:nvSpPr>
        <p:spPr>
          <a:xfrm>
            <a:off x="9194985" y="3339506"/>
            <a:ext cx="2126902" cy="584775"/>
          </a:xfrm>
          <a:prstGeom prst="rect">
            <a:avLst/>
          </a:prstGeom>
          <a:solidFill>
            <a:schemeClr val="bg1"/>
          </a:solidFill>
          <a:ln>
            <a:solidFill>
              <a:schemeClr val="tx1"/>
            </a:solidFill>
          </a:ln>
        </p:spPr>
        <p:txBody>
          <a:bodyPr wrap="square" rtlCol="0">
            <a:spAutoFit/>
          </a:bodyPr>
          <a:lstStyle/>
          <a:p>
            <a:r>
              <a:rPr lang="en-US" sz="1600" dirty="0"/>
              <a:t>Some of the features</a:t>
            </a:r>
            <a:endParaRPr lang="en-IL" sz="1600" dirty="0"/>
          </a:p>
        </p:txBody>
      </p:sp>
      <p:cxnSp>
        <p:nvCxnSpPr>
          <p:cNvPr id="21" name="Straight Arrow Connector 20">
            <a:extLst>
              <a:ext uri="{FF2B5EF4-FFF2-40B4-BE49-F238E27FC236}">
                <a16:creationId xmlns:a16="http://schemas.microsoft.com/office/drawing/2014/main" id="{1140726C-FD5D-458D-A8F7-FFE0AAD1A8A8}"/>
              </a:ext>
            </a:extLst>
          </p:cNvPr>
          <p:cNvCxnSpPr>
            <a:cxnSpLocks/>
            <a:stCxn id="17" idx="2"/>
          </p:cNvCxnSpPr>
          <p:nvPr/>
        </p:nvCxnSpPr>
        <p:spPr>
          <a:xfrm flipH="1">
            <a:off x="6362178" y="3924281"/>
            <a:ext cx="3896258" cy="563849"/>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F45F4F23-78E3-45B0-A575-A160FFC8849D}"/>
              </a:ext>
            </a:extLst>
          </p:cNvPr>
          <p:cNvCxnSpPr>
            <a:cxnSpLocks/>
            <a:stCxn id="17" idx="2"/>
          </p:cNvCxnSpPr>
          <p:nvPr/>
        </p:nvCxnSpPr>
        <p:spPr>
          <a:xfrm flipH="1">
            <a:off x="4969164" y="3924281"/>
            <a:ext cx="5289272" cy="467414"/>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720625EC-125B-43C3-89FA-0FCDBC6859D3}"/>
              </a:ext>
            </a:extLst>
          </p:cNvPr>
          <p:cNvCxnSpPr>
            <a:cxnSpLocks/>
          </p:cNvCxnSpPr>
          <p:nvPr/>
        </p:nvCxnSpPr>
        <p:spPr>
          <a:xfrm flipH="1">
            <a:off x="738909" y="2934219"/>
            <a:ext cx="566360" cy="1683963"/>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12611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25189"/>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4167861" y="-470205"/>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היכרות עם  בסיס הנתונים</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8" name="Picture 7">
            <a:extLst>
              <a:ext uri="{FF2B5EF4-FFF2-40B4-BE49-F238E27FC236}">
                <a16:creationId xmlns:a16="http://schemas.microsoft.com/office/drawing/2014/main" id="{7305DBD9-BD1F-4045-8687-1B73C1B20B0D}"/>
              </a:ext>
            </a:extLst>
          </p:cNvPr>
          <p:cNvPicPr>
            <a:picLocks noChangeAspect="1"/>
          </p:cNvPicPr>
          <p:nvPr/>
        </p:nvPicPr>
        <p:blipFill>
          <a:blip r:embed="rId3"/>
          <a:stretch>
            <a:fillRect/>
          </a:stretch>
        </p:blipFill>
        <p:spPr>
          <a:xfrm>
            <a:off x="1083130" y="3120465"/>
            <a:ext cx="4062953" cy="3649513"/>
          </a:xfrm>
          <a:prstGeom prst="rect">
            <a:avLst/>
          </a:prstGeom>
        </p:spPr>
      </p:pic>
      <p:pic>
        <p:nvPicPr>
          <p:cNvPr id="11" name="Picture 10">
            <a:extLst>
              <a:ext uri="{FF2B5EF4-FFF2-40B4-BE49-F238E27FC236}">
                <a16:creationId xmlns:a16="http://schemas.microsoft.com/office/drawing/2014/main" id="{D64206EF-E1D0-4087-9FE1-4633D7180EA6}"/>
              </a:ext>
            </a:extLst>
          </p:cNvPr>
          <p:cNvPicPr>
            <a:picLocks noChangeAspect="1"/>
          </p:cNvPicPr>
          <p:nvPr/>
        </p:nvPicPr>
        <p:blipFill>
          <a:blip r:embed="rId4"/>
          <a:stretch>
            <a:fillRect/>
          </a:stretch>
        </p:blipFill>
        <p:spPr>
          <a:xfrm>
            <a:off x="5465073" y="3284484"/>
            <a:ext cx="4755488" cy="3321473"/>
          </a:xfrm>
          <a:prstGeom prst="rect">
            <a:avLst/>
          </a:prstGeom>
        </p:spPr>
      </p:pic>
      <p:sp>
        <p:nvSpPr>
          <p:cNvPr id="18" name="TextBox 17">
            <a:extLst>
              <a:ext uri="{FF2B5EF4-FFF2-40B4-BE49-F238E27FC236}">
                <a16:creationId xmlns:a16="http://schemas.microsoft.com/office/drawing/2014/main" id="{9D8D46C3-0D52-43AC-B7DC-4CC0DC8225B6}"/>
              </a:ext>
            </a:extLst>
          </p:cNvPr>
          <p:cNvSpPr txBox="1"/>
          <p:nvPr/>
        </p:nvSpPr>
        <p:spPr>
          <a:xfrm>
            <a:off x="8854159" y="1856510"/>
            <a:ext cx="2955641" cy="646331"/>
          </a:xfrm>
          <a:prstGeom prst="rect">
            <a:avLst/>
          </a:prstGeom>
          <a:noFill/>
          <a:ln>
            <a:solidFill>
              <a:schemeClr val="bg2"/>
            </a:solidFill>
          </a:ln>
          <a:effectLst/>
        </p:spPr>
        <p:txBody>
          <a:bodyPr wrap="square" rtlCol="0">
            <a:spAutoFit/>
          </a:bodyPr>
          <a:lstStyle/>
          <a:p>
            <a:pPr algn="r" rtl="1"/>
            <a:r>
              <a:rPr lang="en-US" dirty="0">
                <a:solidFill>
                  <a:schemeClr val="bg1"/>
                </a:solidFill>
                <a:latin typeface="Open Sans Hebrew" panose="00000500000000000000" pitchFamily="2" charset="-79"/>
                <a:cs typeface="Open Sans Hebrew" panose="00000500000000000000" pitchFamily="2" charset="-79"/>
              </a:rPr>
              <a:t>Features, and features, and more features……..</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9" name="Straight Arrow Connector 18">
            <a:extLst>
              <a:ext uri="{FF2B5EF4-FFF2-40B4-BE49-F238E27FC236}">
                <a16:creationId xmlns:a16="http://schemas.microsoft.com/office/drawing/2014/main" id="{BB55FE2E-1CD4-482F-9D81-023D25895AB5}"/>
              </a:ext>
            </a:extLst>
          </p:cNvPr>
          <p:cNvCxnSpPr>
            <a:cxnSpLocks/>
          </p:cNvCxnSpPr>
          <p:nvPr/>
        </p:nvCxnSpPr>
        <p:spPr>
          <a:xfrm flipH="1">
            <a:off x="9205546" y="2502841"/>
            <a:ext cx="1149525" cy="10706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D65A5253-4872-4B97-A8C7-6B6E8498BAB7}"/>
              </a:ext>
            </a:extLst>
          </p:cNvPr>
          <p:cNvCxnSpPr>
            <a:cxnSpLocks/>
            <a:stCxn id="18" idx="2"/>
          </p:cNvCxnSpPr>
          <p:nvPr/>
        </p:nvCxnSpPr>
        <p:spPr>
          <a:xfrm flipH="1">
            <a:off x="4501662" y="2502841"/>
            <a:ext cx="5830318" cy="781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0972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25189"/>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4809699" y="-431299"/>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ניתוח ראשוני</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7" name="Picture 6" descr="Table&#10;&#10;Description automatically generated">
            <a:extLst>
              <a:ext uri="{FF2B5EF4-FFF2-40B4-BE49-F238E27FC236}">
                <a16:creationId xmlns:a16="http://schemas.microsoft.com/office/drawing/2014/main" id="{2EA9AF9A-6970-41E7-AEED-317C254F5B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86"/>
          <a:stretch/>
        </p:blipFill>
        <p:spPr>
          <a:xfrm>
            <a:off x="8427564" y="2205872"/>
            <a:ext cx="3532221" cy="4404723"/>
          </a:xfrm>
          <a:prstGeom prst="rect">
            <a:avLst/>
          </a:prstGeom>
          <a:ln>
            <a:solidFill>
              <a:schemeClr val="tx1"/>
            </a:solidFill>
          </a:ln>
        </p:spPr>
      </p:pic>
      <p:pic>
        <p:nvPicPr>
          <p:cNvPr id="6" name="Picture 5" descr="Table&#10;&#10;Description automatically generated with medium confidence">
            <a:extLst>
              <a:ext uri="{FF2B5EF4-FFF2-40B4-BE49-F238E27FC236}">
                <a16:creationId xmlns:a16="http://schemas.microsoft.com/office/drawing/2014/main" id="{17C3DC8E-61EC-4C3D-BB29-28BA3CB0DB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04" y="2349730"/>
            <a:ext cx="7995393" cy="3243814"/>
          </a:xfrm>
          <a:prstGeom prst="rect">
            <a:avLst/>
          </a:prstGeom>
          <a:ln>
            <a:solidFill>
              <a:schemeClr val="tx1"/>
            </a:solidFill>
          </a:ln>
        </p:spPr>
      </p:pic>
      <p:sp>
        <p:nvSpPr>
          <p:cNvPr id="9" name="TextBox 8">
            <a:extLst>
              <a:ext uri="{FF2B5EF4-FFF2-40B4-BE49-F238E27FC236}">
                <a16:creationId xmlns:a16="http://schemas.microsoft.com/office/drawing/2014/main" id="{37A791A1-0A49-4F21-9CF2-82A9C24C8225}"/>
              </a:ext>
            </a:extLst>
          </p:cNvPr>
          <p:cNvSpPr txBox="1"/>
          <p:nvPr/>
        </p:nvSpPr>
        <p:spPr>
          <a:xfrm>
            <a:off x="9785838" y="1170710"/>
            <a:ext cx="2173947" cy="369332"/>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מציאת ערכים חסרים</a:t>
            </a:r>
            <a:endParaRPr lang="en-IL" dirty="0">
              <a:solidFill>
                <a:schemeClr val="bg1"/>
              </a:solidFill>
              <a:latin typeface="Open Sans Hebrew" panose="00000500000000000000" pitchFamily="2" charset="-79"/>
              <a:cs typeface="Open Sans Hebrew" panose="00000500000000000000" pitchFamily="2" charset="-79"/>
            </a:endParaRPr>
          </a:p>
        </p:txBody>
      </p:sp>
      <p:sp>
        <p:nvSpPr>
          <p:cNvPr id="10" name="TextBox 9">
            <a:extLst>
              <a:ext uri="{FF2B5EF4-FFF2-40B4-BE49-F238E27FC236}">
                <a16:creationId xmlns:a16="http://schemas.microsoft.com/office/drawing/2014/main" id="{F4B32553-1EE5-45BA-BF20-0938FDA52A7E}"/>
              </a:ext>
            </a:extLst>
          </p:cNvPr>
          <p:cNvSpPr txBox="1"/>
          <p:nvPr/>
        </p:nvSpPr>
        <p:spPr>
          <a:xfrm>
            <a:off x="1767253" y="1060095"/>
            <a:ext cx="2173947" cy="646331"/>
          </a:xfrm>
          <a:prstGeom prst="rect">
            <a:avLst/>
          </a:prstGeom>
          <a:solidFill>
            <a:schemeClr val="tx1"/>
          </a:solid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ערכים עבור כל עמודה (מה זה סטיית תקן 0?)</a:t>
            </a:r>
            <a:endParaRPr lang="en-IL" dirty="0">
              <a:solidFill>
                <a:schemeClr val="bg1"/>
              </a:solidFill>
              <a:latin typeface="Open Sans Hebrew" panose="00000500000000000000" pitchFamily="2" charset="-79"/>
              <a:cs typeface="Open Sans Hebrew" panose="00000500000000000000" pitchFamily="2" charset="-79"/>
            </a:endParaRPr>
          </a:p>
        </p:txBody>
      </p:sp>
      <p:pic>
        <p:nvPicPr>
          <p:cNvPr id="17" name="Picture 16">
            <a:extLst>
              <a:ext uri="{FF2B5EF4-FFF2-40B4-BE49-F238E27FC236}">
                <a16:creationId xmlns:a16="http://schemas.microsoft.com/office/drawing/2014/main" id="{98B4A4C1-4A3B-4703-94ED-660A9A05CA8E}"/>
              </a:ext>
            </a:extLst>
          </p:cNvPr>
          <p:cNvPicPr>
            <a:picLocks noChangeAspect="1"/>
          </p:cNvPicPr>
          <p:nvPr/>
        </p:nvPicPr>
        <p:blipFill>
          <a:blip r:embed="rId5"/>
          <a:stretch>
            <a:fillRect/>
          </a:stretch>
        </p:blipFill>
        <p:spPr>
          <a:xfrm>
            <a:off x="5424854" y="3015762"/>
            <a:ext cx="1963315" cy="2237642"/>
          </a:xfrm>
          <a:prstGeom prst="rect">
            <a:avLst/>
          </a:prstGeom>
        </p:spPr>
      </p:pic>
      <p:cxnSp>
        <p:nvCxnSpPr>
          <p:cNvPr id="11" name="Straight Arrow Connector 10">
            <a:extLst>
              <a:ext uri="{FF2B5EF4-FFF2-40B4-BE49-F238E27FC236}">
                <a16:creationId xmlns:a16="http://schemas.microsoft.com/office/drawing/2014/main" id="{F464B9E3-3742-4E08-B72F-36267CE4A244}"/>
              </a:ext>
            </a:extLst>
          </p:cNvPr>
          <p:cNvCxnSpPr>
            <a:cxnSpLocks/>
            <a:stCxn id="10" idx="2"/>
          </p:cNvCxnSpPr>
          <p:nvPr/>
        </p:nvCxnSpPr>
        <p:spPr>
          <a:xfrm>
            <a:off x="2854227" y="1706426"/>
            <a:ext cx="2764058" cy="24259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47AD79C-DAC8-49F5-B5A5-60CA4DD5BF25}"/>
              </a:ext>
            </a:extLst>
          </p:cNvPr>
          <p:cNvCxnSpPr>
            <a:cxnSpLocks/>
            <a:stCxn id="9" idx="2"/>
          </p:cNvCxnSpPr>
          <p:nvPr/>
        </p:nvCxnSpPr>
        <p:spPr>
          <a:xfrm>
            <a:off x="10872812" y="1540042"/>
            <a:ext cx="504434" cy="904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9529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25189"/>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4809699" y="-431299"/>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ניתוח ראשוני</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13" name="Picture 12" descr="Chart, pie chart&#10;&#10;Description automatically generated">
            <a:extLst>
              <a:ext uri="{FF2B5EF4-FFF2-40B4-BE49-F238E27FC236}">
                <a16:creationId xmlns:a16="http://schemas.microsoft.com/office/drawing/2014/main" id="{F4659CEA-2C80-47AF-883A-397BFB1DDA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0372" y="3321096"/>
            <a:ext cx="3513923" cy="3151663"/>
          </a:xfrm>
          <a:prstGeom prst="rect">
            <a:avLst/>
          </a:prstGeom>
          <a:ln>
            <a:solidFill>
              <a:schemeClr val="tx1"/>
            </a:solidFill>
          </a:ln>
        </p:spPr>
      </p:pic>
      <p:pic>
        <p:nvPicPr>
          <p:cNvPr id="14" name="Picture 13" descr="Text&#10;&#10;Description automatically generated with low confidence">
            <a:extLst>
              <a:ext uri="{FF2B5EF4-FFF2-40B4-BE49-F238E27FC236}">
                <a16:creationId xmlns:a16="http://schemas.microsoft.com/office/drawing/2014/main" id="{7A7A4002-85DD-4D61-865F-47057D4B84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9107" y="3421310"/>
            <a:ext cx="825188" cy="318176"/>
          </a:xfrm>
          <a:prstGeom prst="rect">
            <a:avLst/>
          </a:prstGeom>
        </p:spPr>
      </p:pic>
      <p:pic>
        <p:nvPicPr>
          <p:cNvPr id="15" name="Picture 14" descr="Chart, line chart, box and whisker chart&#10;&#10;Description automatically generated">
            <a:extLst>
              <a:ext uri="{FF2B5EF4-FFF2-40B4-BE49-F238E27FC236}">
                <a16:creationId xmlns:a16="http://schemas.microsoft.com/office/drawing/2014/main" id="{9445073C-4DC3-4186-80F4-C9FA70EB5E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6825" y="3321096"/>
            <a:ext cx="6358890" cy="3259567"/>
          </a:xfrm>
          <a:prstGeom prst="rect">
            <a:avLst/>
          </a:prstGeom>
          <a:ln>
            <a:solidFill>
              <a:schemeClr val="tx1"/>
            </a:solidFill>
          </a:ln>
        </p:spPr>
      </p:pic>
      <p:sp>
        <p:nvSpPr>
          <p:cNvPr id="16" name="TextBox 15">
            <a:extLst>
              <a:ext uri="{FF2B5EF4-FFF2-40B4-BE49-F238E27FC236}">
                <a16:creationId xmlns:a16="http://schemas.microsoft.com/office/drawing/2014/main" id="{EBF20A8A-1C72-4041-AB8E-62AC01DBD0E3}"/>
              </a:ext>
            </a:extLst>
          </p:cNvPr>
          <p:cNvSpPr txBox="1"/>
          <p:nvPr/>
        </p:nvSpPr>
        <p:spPr>
          <a:xfrm>
            <a:off x="8698654" y="1259029"/>
            <a:ext cx="2955641" cy="923330"/>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בסיס הנתונים אינו מאוזן!</a:t>
            </a:r>
          </a:p>
          <a:p>
            <a:pPr algn="r" rtl="1"/>
            <a:r>
              <a:rPr lang="he-IL" dirty="0">
                <a:solidFill>
                  <a:schemeClr val="bg1"/>
                </a:solidFill>
                <a:latin typeface="Open Sans Hebrew" panose="00000500000000000000" pitchFamily="2" charset="-79"/>
                <a:cs typeface="Open Sans Hebrew" panose="00000500000000000000" pitchFamily="2" charset="-79"/>
              </a:rPr>
              <a:t>יותר טרנזקציות לגיטימיות מהונאות</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8" name="Straight Arrow Connector 17">
            <a:extLst>
              <a:ext uri="{FF2B5EF4-FFF2-40B4-BE49-F238E27FC236}">
                <a16:creationId xmlns:a16="http://schemas.microsoft.com/office/drawing/2014/main" id="{87215B6C-8434-488A-A9ED-A2B4A90D06C5}"/>
              </a:ext>
            </a:extLst>
          </p:cNvPr>
          <p:cNvCxnSpPr>
            <a:cxnSpLocks/>
            <a:stCxn id="16" idx="2"/>
          </p:cNvCxnSpPr>
          <p:nvPr/>
        </p:nvCxnSpPr>
        <p:spPr>
          <a:xfrm>
            <a:off x="10176475" y="2182359"/>
            <a:ext cx="145694" cy="1246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98BBF36-C7A8-4D45-859C-79D0162E5AEC}"/>
              </a:ext>
            </a:extLst>
          </p:cNvPr>
          <p:cNvSpPr txBox="1"/>
          <p:nvPr/>
        </p:nvSpPr>
        <p:spPr>
          <a:xfrm>
            <a:off x="2132596" y="797364"/>
            <a:ext cx="2955641" cy="646331"/>
          </a:xfrm>
          <a:prstGeom prst="rect">
            <a:avLst/>
          </a:prstGeom>
          <a:solidFill>
            <a:schemeClr val="tx1"/>
          </a:solid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נראה שאין התפלגות נורמלית, רוב הערכים סביב הערך 0..</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23" name="Straight Arrow Connector 22">
            <a:extLst>
              <a:ext uri="{FF2B5EF4-FFF2-40B4-BE49-F238E27FC236}">
                <a16:creationId xmlns:a16="http://schemas.microsoft.com/office/drawing/2014/main" id="{5406B5BC-3C52-4DFD-9878-FCB464EE3C09}"/>
              </a:ext>
            </a:extLst>
          </p:cNvPr>
          <p:cNvCxnSpPr>
            <a:cxnSpLocks/>
            <a:stCxn id="20" idx="2"/>
          </p:cNvCxnSpPr>
          <p:nvPr/>
        </p:nvCxnSpPr>
        <p:spPr>
          <a:xfrm>
            <a:off x="3610417" y="1443695"/>
            <a:ext cx="785532" cy="2010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695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25189"/>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4809699" y="-431299"/>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ניתוח ראשוני</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5" name="Picture 4">
            <a:extLst>
              <a:ext uri="{FF2B5EF4-FFF2-40B4-BE49-F238E27FC236}">
                <a16:creationId xmlns:a16="http://schemas.microsoft.com/office/drawing/2014/main" id="{C2002264-F33D-4C4E-B091-25DD9D7CB737}"/>
              </a:ext>
            </a:extLst>
          </p:cNvPr>
          <p:cNvPicPr>
            <a:picLocks noChangeAspect="1"/>
          </p:cNvPicPr>
          <p:nvPr/>
        </p:nvPicPr>
        <p:blipFill>
          <a:blip r:embed="rId3"/>
          <a:stretch>
            <a:fillRect/>
          </a:stretch>
        </p:blipFill>
        <p:spPr>
          <a:xfrm>
            <a:off x="161451" y="2408666"/>
            <a:ext cx="4648248" cy="3783189"/>
          </a:xfrm>
          <a:prstGeom prst="rect">
            <a:avLst/>
          </a:prstGeom>
        </p:spPr>
      </p:pic>
      <p:pic>
        <p:nvPicPr>
          <p:cNvPr id="9" name="Picture 8">
            <a:extLst>
              <a:ext uri="{FF2B5EF4-FFF2-40B4-BE49-F238E27FC236}">
                <a16:creationId xmlns:a16="http://schemas.microsoft.com/office/drawing/2014/main" id="{20665B51-1F88-4B2C-A47C-ACA7C155AD35}"/>
              </a:ext>
            </a:extLst>
          </p:cNvPr>
          <p:cNvPicPr>
            <a:picLocks noChangeAspect="1"/>
          </p:cNvPicPr>
          <p:nvPr/>
        </p:nvPicPr>
        <p:blipFill>
          <a:blip r:embed="rId4"/>
          <a:stretch>
            <a:fillRect/>
          </a:stretch>
        </p:blipFill>
        <p:spPr>
          <a:xfrm>
            <a:off x="7268700" y="2458921"/>
            <a:ext cx="4451400" cy="3813860"/>
          </a:xfrm>
          <a:prstGeom prst="rect">
            <a:avLst/>
          </a:prstGeom>
        </p:spPr>
      </p:pic>
      <p:sp>
        <p:nvSpPr>
          <p:cNvPr id="16" name="TextBox 15">
            <a:extLst>
              <a:ext uri="{FF2B5EF4-FFF2-40B4-BE49-F238E27FC236}">
                <a16:creationId xmlns:a16="http://schemas.microsoft.com/office/drawing/2014/main" id="{323B8E0C-C672-45AC-86A6-C9E579EAFA01}"/>
              </a:ext>
            </a:extLst>
          </p:cNvPr>
          <p:cNvSpPr txBox="1"/>
          <p:nvPr/>
        </p:nvSpPr>
        <p:spPr>
          <a:xfrm>
            <a:off x="8505224" y="1046884"/>
            <a:ext cx="2955641" cy="923330"/>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קורלציה בין העמודות עבור כל הטרנזקציות הלגיטימיות</a:t>
            </a:r>
          </a:p>
          <a:p>
            <a:pPr algn="r" rtl="1"/>
            <a:r>
              <a:rPr lang="he-IL" dirty="0">
                <a:solidFill>
                  <a:schemeClr val="bg1"/>
                </a:solidFill>
                <a:latin typeface="Open Sans Hebrew" panose="00000500000000000000" pitchFamily="2" charset="-79"/>
                <a:cs typeface="Open Sans Hebrew" panose="00000500000000000000" pitchFamily="2" charset="-79"/>
              </a:rPr>
              <a:t> (</a:t>
            </a:r>
            <a:r>
              <a:rPr lang="en-US" dirty="0">
                <a:solidFill>
                  <a:schemeClr val="bg1"/>
                </a:solidFill>
                <a:latin typeface="Open Sans Hebrew" panose="00000500000000000000" pitchFamily="2" charset="-79"/>
                <a:cs typeface="Open Sans Hebrew" panose="00000500000000000000" pitchFamily="2" charset="-79"/>
              </a:rPr>
              <a:t>FLAG</a:t>
            </a:r>
            <a:r>
              <a:rPr lang="he-IL" dirty="0">
                <a:solidFill>
                  <a:schemeClr val="bg1"/>
                </a:solidFill>
                <a:latin typeface="Open Sans Hebrew" panose="00000500000000000000" pitchFamily="2" charset="-79"/>
                <a:cs typeface="Open Sans Hebrew" panose="00000500000000000000" pitchFamily="2" charset="-79"/>
              </a:rPr>
              <a:t> =0)</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7" name="Straight Arrow Connector 16">
            <a:extLst>
              <a:ext uri="{FF2B5EF4-FFF2-40B4-BE49-F238E27FC236}">
                <a16:creationId xmlns:a16="http://schemas.microsoft.com/office/drawing/2014/main" id="{6CB016F0-BBD8-4201-A304-7F69EA7FE88B}"/>
              </a:ext>
            </a:extLst>
          </p:cNvPr>
          <p:cNvCxnSpPr>
            <a:cxnSpLocks/>
            <a:stCxn id="16" idx="2"/>
          </p:cNvCxnSpPr>
          <p:nvPr/>
        </p:nvCxnSpPr>
        <p:spPr>
          <a:xfrm>
            <a:off x="9983045" y="1970214"/>
            <a:ext cx="145694" cy="1246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C55F9FA-6565-4219-BF30-F604D7CE0D4D}"/>
              </a:ext>
            </a:extLst>
          </p:cNvPr>
          <p:cNvSpPr txBox="1"/>
          <p:nvPr/>
        </p:nvSpPr>
        <p:spPr>
          <a:xfrm>
            <a:off x="1939166" y="585219"/>
            <a:ext cx="2955641" cy="1200329"/>
          </a:xfrm>
          <a:prstGeom prst="rect">
            <a:avLst/>
          </a:prstGeom>
          <a:solidFill>
            <a:schemeClr val="tx1"/>
          </a:solid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קורלציה בין העמודות עבור כל הטרנזקציות שהן הונאה</a:t>
            </a:r>
          </a:p>
          <a:p>
            <a:pPr algn="r" rtl="1"/>
            <a:r>
              <a:rPr lang="he-IL" dirty="0">
                <a:solidFill>
                  <a:schemeClr val="bg1"/>
                </a:solidFill>
                <a:latin typeface="Open Sans Hebrew" panose="00000500000000000000" pitchFamily="2" charset="-79"/>
                <a:cs typeface="Open Sans Hebrew" panose="00000500000000000000" pitchFamily="2" charset="-79"/>
              </a:rPr>
              <a:t> (</a:t>
            </a:r>
            <a:r>
              <a:rPr lang="en-US" dirty="0">
                <a:solidFill>
                  <a:schemeClr val="bg1"/>
                </a:solidFill>
                <a:latin typeface="Open Sans Hebrew" panose="00000500000000000000" pitchFamily="2" charset="-79"/>
                <a:cs typeface="Open Sans Hebrew" panose="00000500000000000000" pitchFamily="2" charset="-79"/>
              </a:rPr>
              <a:t>FLAG</a:t>
            </a:r>
            <a:r>
              <a:rPr lang="he-IL" dirty="0">
                <a:solidFill>
                  <a:schemeClr val="bg1"/>
                </a:solidFill>
                <a:latin typeface="Open Sans Hebrew" panose="00000500000000000000" pitchFamily="2" charset="-79"/>
                <a:cs typeface="Open Sans Hebrew" panose="00000500000000000000" pitchFamily="2" charset="-79"/>
              </a:rPr>
              <a:t> =1)</a:t>
            </a:r>
            <a:endParaRPr lang="en-IL" dirty="0">
              <a:solidFill>
                <a:schemeClr val="bg1"/>
              </a:solidFill>
              <a:latin typeface="Open Sans Hebrew" panose="00000500000000000000" pitchFamily="2" charset="-79"/>
              <a:cs typeface="Open Sans Hebrew" panose="00000500000000000000" pitchFamily="2" charset="-79"/>
            </a:endParaRPr>
          </a:p>
          <a:p>
            <a:pPr algn="r" rtl="1"/>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9" name="Straight Arrow Connector 18">
            <a:extLst>
              <a:ext uri="{FF2B5EF4-FFF2-40B4-BE49-F238E27FC236}">
                <a16:creationId xmlns:a16="http://schemas.microsoft.com/office/drawing/2014/main" id="{F18DBD11-FF3C-494D-80BE-C0DAA62A65BE}"/>
              </a:ext>
            </a:extLst>
          </p:cNvPr>
          <p:cNvCxnSpPr>
            <a:cxnSpLocks/>
            <a:stCxn id="18" idx="2"/>
          </p:cNvCxnSpPr>
          <p:nvPr/>
        </p:nvCxnSpPr>
        <p:spPr>
          <a:xfrm>
            <a:off x="3416987" y="1785548"/>
            <a:ext cx="0" cy="1511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009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25189"/>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4809699" y="-431299"/>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ניתוח ראשוני</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6" name="Picture 5">
            <a:extLst>
              <a:ext uri="{FF2B5EF4-FFF2-40B4-BE49-F238E27FC236}">
                <a16:creationId xmlns:a16="http://schemas.microsoft.com/office/drawing/2014/main" id="{3E7809FC-9F74-4009-950F-6E2727E2D4FE}"/>
              </a:ext>
            </a:extLst>
          </p:cNvPr>
          <p:cNvPicPr>
            <a:picLocks noChangeAspect="1"/>
          </p:cNvPicPr>
          <p:nvPr/>
        </p:nvPicPr>
        <p:blipFill>
          <a:blip r:embed="rId3"/>
          <a:stretch>
            <a:fillRect/>
          </a:stretch>
        </p:blipFill>
        <p:spPr>
          <a:xfrm>
            <a:off x="215327" y="2877907"/>
            <a:ext cx="5506743" cy="3031638"/>
          </a:xfrm>
          <a:prstGeom prst="rect">
            <a:avLst/>
          </a:prstGeom>
        </p:spPr>
      </p:pic>
      <p:pic>
        <p:nvPicPr>
          <p:cNvPr id="8" name="Picture 7">
            <a:extLst>
              <a:ext uri="{FF2B5EF4-FFF2-40B4-BE49-F238E27FC236}">
                <a16:creationId xmlns:a16="http://schemas.microsoft.com/office/drawing/2014/main" id="{89B6ECF5-AB41-4CEC-992C-846165C0334B}"/>
              </a:ext>
            </a:extLst>
          </p:cNvPr>
          <p:cNvPicPr>
            <a:picLocks noChangeAspect="1"/>
          </p:cNvPicPr>
          <p:nvPr/>
        </p:nvPicPr>
        <p:blipFill>
          <a:blip r:embed="rId4"/>
          <a:stretch>
            <a:fillRect/>
          </a:stretch>
        </p:blipFill>
        <p:spPr>
          <a:xfrm>
            <a:off x="6251433" y="2877907"/>
            <a:ext cx="5725240" cy="3086321"/>
          </a:xfrm>
          <a:prstGeom prst="rect">
            <a:avLst/>
          </a:prstGeom>
        </p:spPr>
      </p:pic>
      <p:sp>
        <p:nvSpPr>
          <p:cNvPr id="10" name="TextBox 9">
            <a:extLst>
              <a:ext uri="{FF2B5EF4-FFF2-40B4-BE49-F238E27FC236}">
                <a16:creationId xmlns:a16="http://schemas.microsoft.com/office/drawing/2014/main" id="{AC340BD2-1973-4346-BDD7-B4781ACC29E6}"/>
              </a:ext>
            </a:extLst>
          </p:cNvPr>
          <p:cNvSpPr txBox="1"/>
          <p:nvPr/>
        </p:nvSpPr>
        <p:spPr>
          <a:xfrm>
            <a:off x="8238871" y="913970"/>
            <a:ext cx="2955641" cy="923330"/>
          </a:xfrm>
          <a:prstGeom prst="rect">
            <a:avLst/>
          </a:prstGeom>
          <a:noFill/>
          <a:ln>
            <a:solidFill>
              <a:schemeClr val="bg2"/>
            </a:solidFill>
          </a:ln>
          <a:effectLst/>
        </p:spPr>
        <p:txBody>
          <a:bodyPr wrap="square" rtlCol="0">
            <a:spAutoFit/>
          </a:bodyPr>
          <a:lstStyle/>
          <a:p>
            <a:pPr algn="r" rtl="1"/>
            <a:r>
              <a:rPr lang="en-US" dirty="0">
                <a:solidFill>
                  <a:schemeClr val="bg1"/>
                </a:solidFill>
                <a:latin typeface="Open Sans Hebrew" panose="00000500000000000000" pitchFamily="2" charset="-79"/>
                <a:cs typeface="Open Sans Hebrew" panose="00000500000000000000" pitchFamily="2" charset="-79"/>
              </a:rPr>
              <a:t>Box Plot</a:t>
            </a:r>
            <a:r>
              <a:rPr lang="he-IL" dirty="0">
                <a:solidFill>
                  <a:schemeClr val="bg1"/>
                </a:solidFill>
                <a:latin typeface="Open Sans Hebrew" panose="00000500000000000000" pitchFamily="2" charset="-79"/>
                <a:cs typeface="Open Sans Hebrew" panose="00000500000000000000" pitchFamily="2" charset="-79"/>
              </a:rPr>
              <a:t> – עבור כל עמודה, כאשר מסתכלים בנפרד על הונאות וטרנזקציות לגיטימיות</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1" name="Straight Arrow Connector 10">
            <a:extLst>
              <a:ext uri="{FF2B5EF4-FFF2-40B4-BE49-F238E27FC236}">
                <a16:creationId xmlns:a16="http://schemas.microsoft.com/office/drawing/2014/main" id="{EC347FD7-3A59-46C6-A34F-BF228B141492}"/>
              </a:ext>
            </a:extLst>
          </p:cNvPr>
          <p:cNvCxnSpPr>
            <a:cxnSpLocks/>
            <a:stCxn id="10" idx="2"/>
          </p:cNvCxnSpPr>
          <p:nvPr/>
        </p:nvCxnSpPr>
        <p:spPr>
          <a:xfrm flipH="1">
            <a:off x="4211515" y="1837300"/>
            <a:ext cx="5505177" cy="380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BA0412B-7E63-455C-93BC-FB035FC4CAE6}"/>
              </a:ext>
            </a:extLst>
          </p:cNvPr>
          <p:cNvCxnSpPr>
            <a:cxnSpLocks/>
            <a:stCxn id="10" idx="2"/>
          </p:cNvCxnSpPr>
          <p:nvPr/>
        </p:nvCxnSpPr>
        <p:spPr>
          <a:xfrm flipH="1">
            <a:off x="1978269" y="1837300"/>
            <a:ext cx="7738423" cy="3807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887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C5764-F34B-46F9-A484-B0267A49D7DF}"/>
              </a:ext>
            </a:extLst>
          </p:cNvPr>
          <p:cNvPicPr>
            <a:picLocks noChangeAspect="1"/>
          </p:cNvPicPr>
          <p:nvPr/>
        </p:nvPicPr>
        <p:blipFill>
          <a:blip r:embed="rId2">
            <a:extLst>
              <a:ext uri="{28A0092B-C50C-407E-A947-70E740481C1C}">
                <a14:useLocalDpi xmlns:a14="http://schemas.microsoft.com/office/drawing/2010/main" val="0"/>
              </a:ext>
            </a:extLst>
          </a:blip>
          <a:srcRect t="9120" b="9120"/>
          <a:stretch/>
        </p:blipFill>
        <p:spPr>
          <a:xfrm>
            <a:off x="0" y="10"/>
            <a:ext cx="12188952" cy="6857990"/>
          </a:xfrm>
          <a:prstGeom prst="rect">
            <a:avLst/>
          </a:prstGeom>
        </p:spPr>
      </p:pic>
      <p:sp>
        <p:nvSpPr>
          <p:cNvPr id="2" name="Title 1">
            <a:extLst>
              <a:ext uri="{FF2B5EF4-FFF2-40B4-BE49-F238E27FC236}">
                <a16:creationId xmlns:a16="http://schemas.microsoft.com/office/drawing/2014/main" id="{88D9DD2C-57CC-464A-88E6-65F6435270D9}"/>
              </a:ext>
            </a:extLst>
          </p:cNvPr>
          <p:cNvSpPr>
            <a:spLocks noGrp="1"/>
          </p:cNvSpPr>
          <p:nvPr>
            <p:ph type="title"/>
          </p:nvPr>
        </p:nvSpPr>
        <p:spPr>
          <a:xfrm>
            <a:off x="3421429" y="-420210"/>
            <a:ext cx="8770571" cy="1345269"/>
          </a:xfrm>
        </p:spPr>
        <p:txBody>
          <a:bodyPr anchor="b">
            <a:normAutofit/>
          </a:bodyPr>
          <a:lstStyle/>
          <a:p>
            <a:pPr algn="ctr"/>
            <a:r>
              <a:rPr lang="he-IL" sz="4800" dirty="0">
                <a:solidFill>
                  <a:schemeClr val="bg1"/>
                </a:solidFill>
                <a:latin typeface="Open Sans Hebrew" panose="00000500000000000000" pitchFamily="2" charset="-79"/>
                <a:cs typeface="Open Sans Hebrew" panose="00000500000000000000" pitchFamily="2" charset="-79"/>
              </a:rPr>
              <a:t>הכנה וניקוי הנתונים - חריגים</a:t>
            </a:r>
            <a:endParaRPr lang="en-IL" sz="4800" dirty="0">
              <a:solidFill>
                <a:schemeClr val="bg1"/>
              </a:solidFill>
              <a:latin typeface="Open Sans Hebrew" panose="00000500000000000000" pitchFamily="2" charset="-79"/>
              <a:cs typeface="Open Sans Hebrew" panose="00000500000000000000" pitchFamily="2" charset="-79"/>
            </a:endParaRPr>
          </a:p>
        </p:txBody>
      </p:sp>
      <p:pic>
        <p:nvPicPr>
          <p:cNvPr id="7" name="Picture 6" descr="Text&#10;&#10;Description automatically generated">
            <a:extLst>
              <a:ext uri="{FF2B5EF4-FFF2-40B4-BE49-F238E27FC236}">
                <a16:creationId xmlns:a16="http://schemas.microsoft.com/office/drawing/2014/main" id="{BE4FC7E4-6039-42C6-B7E1-871C6B9015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0725" y="1772346"/>
            <a:ext cx="6044499" cy="3714089"/>
          </a:xfrm>
          <a:prstGeom prst="rect">
            <a:avLst/>
          </a:prstGeom>
          <a:ln>
            <a:solidFill>
              <a:schemeClr val="tx1"/>
            </a:solidFill>
          </a:ln>
        </p:spPr>
      </p:pic>
      <p:sp>
        <p:nvSpPr>
          <p:cNvPr id="9" name="TextBox 8">
            <a:extLst>
              <a:ext uri="{FF2B5EF4-FFF2-40B4-BE49-F238E27FC236}">
                <a16:creationId xmlns:a16="http://schemas.microsoft.com/office/drawing/2014/main" id="{C7BA5F69-B812-4123-AACD-33C0016AD31F}"/>
              </a:ext>
            </a:extLst>
          </p:cNvPr>
          <p:cNvSpPr txBox="1"/>
          <p:nvPr/>
        </p:nvSpPr>
        <p:spPr>
          <a:xfrm>
            <a:off x="8505224" y="1046884"/>
            <a:ext cx="2955641" cy="646331"/>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איך מוצאים ערכים חריגים?</a:t>
            </a:r>
            <a:br>
              <a:rPr lang="en-US" dirty="0">
                <a:solidFill>
                  <a:schemeClr val="bg1"/>
                </a:solidFill>
                <a:latin typeface="Open Sans Hebrew" panose="00000500000000000000" pitchFamily="2" charset="-79"/>
                <a:cs typeface="Open Sans Hebrew" panose="00000500000000000000" pitchFamily="2" charset="-79"/>
              </a:rPr>
            </a:br>
            <a:r>
              <a:rPr lang="en-US" dirty="0">
                <a:solidFill>
                  <a:schemeClr val="bg1"/>
                </a:solidFill>
                <a:latin typeface="Open Sans Hebrew" panose="00000500000000000000" pitchFamily="2" charset="-79"/>
                <a:cs typeface="Open Sans Hebrew" panose="00000500000000000000" pitchFamily="2" charset="-79"/>
              </a:rPr>
              <a:t>IQR</a:t>
            </a:r>
            <a:r>
              <a:rPr lang="he-IL" dirty="0">
                <a:solidFill>
                  <a:schemeClr val="bg1"/>
                </a:solidFill>
                <a:latin typeface="Open Sans Hebrew" panose="00000500000000000000" pitchFamily="2" charset="-79"/>
                <a:cs typeface="Open Sans Hebrew" panose="00000500000000000000" pitchFamily="2" charset="-79"/>
              </a:rPr>
              <a:t>?</a:t>
            </a:r>
            <a:endParaRPr lang="en-IL" dirty="0">
              <a:solidFill>
                <a:schemeClr val="bg1"/>
              </a:solidFill>
              <a:latin typeface="Open Sans Hebrew" panose="00000500000000000000" pitchFamily="2" charset="-79"/>
              <a:cs typeface="Open Sans Hebrew" panose="00000500000000000000" pitchFamily="2" charset="-79"/>
            </a:endParaRPr>
          </a:p>
        </p:txBody>
      </p:sp>
      <p:cxnSp>
        <p:nvCxnSpPr>
          <p:cNvPr id="10" name="Straight Arrow Connector 9">
            <a:extLst>
              <a:ext uri="{FF2B5EF4-FFF2-40B4-BE49-F238E27FC236}">
                <a16:creationId xmlns:a16="http://schemas.microsoft.com/office/drawing/2014/main" id="{9E4C24EB-C63F-41C3-AD0C-A962FBAB4DED}"/>
              </a:ext>
            </a:extLst>
          </p:cNvPr>
          <p:cNvCxnSpPr>
            <a:cxnSpLocks/>
            <a:stCxn id="9" idx="2"/>
          </p:cNvCxnSpPr>
          <p:nvPr/>
        </p:nvCxnSpPr>
        <p:spPr>
          <a:xfrm flipH="1">
            <a:off x="8071338" y="1693215"/>
            <a:ext cx="1911707" cy="5488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01A33A72-3FEB-472D-B459-9D707CBEAABF}"/>
              </a:ext>
            </a:extLst>
          </p:cNvPr>
          <p:cNvSpPr txBox="1"/>
          <p:nvPr/>
        </p:nvSpPr>
        <p:spPr>
          <a:xfrm>
            <a:off x="5549583" y="5522125"/>
            <a:ext cx="2955641" cy="369332"/>
          </a:xfrm>
          <a:prstGeom prst="rect">
            <a:avLst/>
          </a:prstGeom>
          <a:noFill/>
          <a:ln>
            <a:solidFill>
              <a:schemeClr val="bg2"/>
            </a:solidFill>
          </a:ln>
          <a:effectLst/>
        </p:spPr>
        <p:txBody>
          <a:bodyPr wrap="square" rtlCol="0">
            <a:spAutoFit/>
          </a:bodyPr>
          <a:lstStyle/>
          <a:p>
            <a:pPr algn="r" rtl="1"/>
            <a:r>
              <a:rPr lang="he-IL" dirty="0">
                <a:solidFill>
                  <a:schemeClr val="bg1"/>
                </a:solidFill>
                <a:latin typeface="Open Sans Hebrew" panose="00000500000000000000" pitchFamily="2" charset="-79"/>
                <a:cs typeface="Open Sans Hebrew" panose="00000500000000000000" pitchFamily="2" charset="-79"/>
              </a:rPr>
              <a:t>לא מספיק טוב... </a:t>
            </a:r>
            <a:r>
              <a:rPr lang="he-IL" dirty="0">
                <a:solidFill>
                  <a:schemeClr val="bg1"/>
                </a:solidFill>
                <a:latin typeface="Open Sans Hebrew" panose="00000500000000000000" pitchFamily="2" charset="-79"/>
                <a:cs typeface="Open Sans Hebrew" panose="00000500000000000000" pitchFamily="2" charset="-79"/>
                <a:sym typeface="Wingdings" panose="05000000000000000000" pitchFamily="2" charset="2"/>
              </a:rPr>
              <a:t></a:t>
            </a:r>
            <a:endParaRPr lang="en-IL" dirty="0">
              <a:solidFill>
                <a:schemeClr val="bg1"/>
              </a:solidFill>
              <a:latin typeface="Open Sans Hebrew" panose="00000500000000000000" pitchFamily="2" charset="-79"/>
              <a:cs typeface="Open Sans Hebrew" panose="00000500000000000000" pitchFamily="2" charset="-79"/>
            </a:endParaRPr>
          </a:p>
        </p:txBody>
      </p:sp>
    </p:spTree>
    <p:extLst>
      <p:ext uri="{BB962C8B-B14F-4D97-AF65-F5344CB8AC3E}">
        <p14:creationId xmlns:p14="http://schemas.microsoft.com/office/powerpoint/2010/main" val="4014197122"/>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243941"/>
      </a:dk2>
      <a:lt2>
        <a:srgbClr val="E8E2E5"/>
      </a:lt2>
      <a:accent1>
        <a:srgbClr val="77AB8E"/>
      </a:accent1>
      <a:accent2>
        <a:srgbClr val="69ADA3"/>
      </a:accent2>
      <a:accent3>
        <a:srgbClr val="6EA9BE"/>
      </a:accent3>
      <a:accent4>
        <a:srgbClr val="778EC2"/>
      </a:accent4>
      <a:accent5>
        <a:srgbClr val="968FCD"/>
      </a:accent5>
      <a:accent6>
        <a:srgbClr val="9E77C2"/>
      </a:accent6>
      <a:hlink>
        <a:srgbClr val="AE6990"/>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258</TotalTime>
  <Words>406</Words>
  <Application>Microsoft Office PowerPoint</Application>
  <PresentationFormat>Widescreen</PresentationFormat>
  <Paragraphs>62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Meiryo</vt:lpstr>
      <vt:lpstr>Arial</vt:lpstr>
      <vt:lpstr>Calibri</vt:lpstr>
      <vt:lpstr>Corbel</vt:lpstr>
      <vt:lpstr>Open Sans Hebrew</vt:lpstr>
      <vt:lpstr>SketchLinesVTI</vt:lpstr>
      <vt:lpstr>Ethereum Fraud Detection </vt:lpstr>
      <vt:lpstr>הקדמה</vt:lpstr>
      <vt:lpstr>מטרת הפרויקט</vt:lpstr>
      <vt:lpstr>היכרות עם  בסיס הנתונים</vt:lpstr>
      <vt:lpstr>ניתוח ראשוני</vt:lpstr>
      <vt:lpstr>ניתוח ראשוני</vt:lpstr>
      <vt:lpstr>ניתוח ראשוני</vt:lpstr>
      <vt:lpstr>ניתוח ראשוני</vt:lpstr>
      <vt:lpstr>הכנה וניקוי הנתונים - חריגים</vt:lpstr>
      <vt:lpstr>הכנה וניקוי הנתונים - חריגים</vt:lpstr>
      <vt:lpstr>הכנה וניקוי הנתונים - חריגים</vt:lpstr>
      <vt:lpstr>הכנה וניקוי הנתונים – ניתוח קורלציה</vt:lpstr>
      <vt:lpstr>הכנה וניקוי הנתונים – ניתוח קורלציה</vt:lpstr>
      <vt:lpstr>הכנה וניקוי הנתונים</vt:lpstr>
      <vt:lpstr>הכנה וניקוי הנתונים</vt:lpstr>
      <vt:lpstr>Models – Logistic Regression</vt:lpstr>
      <vt:lpstr>Models – SVM</vt:lpstr>
      <vt:lpstr>Models – SVM</vt:lpstr>
      <vt:lpstr>Models – Random Forest</vt:lpstr>
      <vt:lpstr>Future Work</vt:lpstr>
      <vt:lpstr>תודה שהקשבתם!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Etheruem Fraud Detection</dc:title>
  <dc:creator>Daniel Raviv</dc:creator>
  <cp:lastModifiedBy>Daniel Raviv</cp:lastModifiedBy>
  <cp:revision>7</cp:revision>
  <dcterms:created xsi:type="dcterms:W3CDTF">2022-01-05T23:36:07Z</dcterms:created>
  <dcterms:modified xsi:type="dcterms:W3CDTF">2022-01-09T13:28:51Z</dcterms:modified>
</cp:coreProperties>
</file>